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61" r:id="rId5"/>
    <p:sldId id="259" r:id="rId6"/>
    <p:sldId id="260" r:id="rId7"/>
    <p:sldId id="266" r:id="rId8"/>
    <p:sldId id="276" r:id="rId9"/>
    <p:sldId id="278" r:id="rId10"/>
    <p:sldId id="279" r:id="rId11"/>
    <p:sldId id="280" r:id="rId12"/>
    <p:sldId id="281" r:id="rId13"/>
    <p:sldId id="282" r:id="rId14"/>
    <p:sldId id="283" r:id="rId15"/>
    <p:sldId id="284" r:id="rId16"/>
    <p:sldId id="285" r:id="rId17"/>
    <p:sldId id="286" r:id="rId18"/>
    <p:sldId id="287" r:id="rId19"/>
    <p:sldId id="305" r:id="rId20"/>
    <p:sldId id="288" r:id="rId21"/>
    <p:sldId id="289" r:id="rId22"/>
    <p:sldId id="291" r:id="rId23"/>
    <p:sldId id="294" r:id="rId24"/>
    <p:sldId id="298" r:id="rId25"/>
    <p:sldId id="300" r:id="rId26"/>
    <p:sldId id="303" r:id="rId27"/>
    <p:sldId id="302" r:id="rId28"/>
    <p:sldId id="304"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16" autoAdjust="0"/>
  </p:normalViewPr>
  <p:slideViewPr>
    <p:cSldViewPr>
      <p:cViewPr>
        <p:scale>
          <a:sx n="66" d="100"/>
          <a:sy n="66" d="100"/>
        </p:scale>
        <p:origin x="-150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6EC2197-C642-4C1E-BBB1-AB990CBC7C69}" type="datetimeFigureOut">
              <a:rPr lang="en-IN" smtClean="0"/>
              <a:pPr/>
              <a:t>22-03-2016</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46927A8-331A-43D9-8DC8-DB5563964F3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nytimes.com/2008/12/16/business/worldbusiness/16siemens.html?_r=1"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a:ln>
            <a:miter lim="800000"/>
            <a:headEnd/>
            <a:tailEnd/>
          </a:ln>
        </p:spPr>
        <p:txBody>
          <a:bodyPr/>
          <a:lstStyle/>
          <a:p>
            <a:fld id="{97B63551-CB57-49AB-AA57-1D4C1C61DE92}" type="slidenum">
              <a:rPr lang="en-US"/>
              <a:pPr/>
              <a:t>7</a:t>
            </a:fld>
            <a:endParaRPr lang="en-US"/>
          </a:p>
        </p:txBody>
      </p:sp>
      <p:sp>
        <p:nvSpPr>
          <p:cNvPr id="4894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339" name="Rectangle 3"/>
          <p:cNvSpPr>
            <a:spLocks noGrp="1" noChangeArrowheads="1"/>
          </p:cNvSpPr>
          <p:nvPr>
            <p:ph type="body" idx="1"/>
          </p:nvPr>
        </p:nvSpPr>
        <p:spPr>
          <a:noFill/>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miter lim="800000"/>
            <a:headEnd/>
            <a:tailEnd/>
          </a:ln>
        </p:spPr>
        <p:txBody>
          <a:bodyPr/>
          <a:lstStyle/>
          <a:p>
            <a:fld id="{6FA4C4A4-F40F-4538-AA5B-314729C4FD49}" type="slidenum">
              <a:rPr lang="en-US"/>
              <a:pPr/>
              <a:t>8</a:t>
            </a:fld>
            <a:endParaRPr lang="en-US"/>
          </a:p>
        </p:txBody>
      </p:sp>
      <p:sp>
        <p:nvSpPr>
          <p:cNvPr id="5539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4819" name="Rectangle 3"/>
          <p:cNvSpPr>
            <a:spLocks noGrp="1" noChangeArrowheads="1"/>
          </p:cNvSpPr>
          <p:nvPr>
            <p:ph type="body" idx="1"/>
          </p:nvPr>
        </p:nvSpPr>
        <p:spPr>
          <a:noFill/>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pPr defTabSz="917986"/>
            <a:fld id="{76203A82-A862-4545-A0AA-470AFBE9C62A}" type="slidenum">
              <a:rPr lang="en-US"/>
              <a:pPr defTabSz="917986"/>
              <a:t>9</a:t>
            </a:fld>
            <a:endParaRPr lang="en-US" dirty="0"/>
          </a:p>
        </p:txBody>
      </p:sp>
      <p:sp>
        <p:nvSpPr>
          <p:cNvPr id="88067" name="Rectangle 2"/>
          <p:cNvSpPr>
            <a:spLocks noGrp="1" noRot="1" noChangeAspect="1" noChangeArrowheads="1" noTextEdit="1"/>
          </p:cNvSpPr>
          <p:nvPr>
            <p:ph type="sldImg"/>
          </p:nvPr>
        </p:nvSpPr>
        <p:spPr>
          <a:xfrm>
            <a:off x="920750" y="744538"/>
            <a:ext cx="4965700" cy="3724275"/>
          </a:xfrm>
          <a:ln/>
        </p:spPr>
      </p:sp>
      <p:sp>
        <p:nvSpPr>
          <p:cNvPr id="88068" name="Rectangle 3"/>
          <p:cNvSpPr>
            <a:spLocks noGrp="1" noChangeArrowheads="1"/>
          </p:cNvSpPr>
          <p:nvPr>
            <p:ph type="body" idx="1"/>
          </p:nvPr>
        </p:nvSpPr>
        <p:spPr>
          <a:xfrm>
            <a:off x="908509" y="4718532"/>
            <a:ext cx="4980658" cy="4464483"/>
          </a:xfrm>
          <a:noFill/>
          <a:ln/>
        </p:spPr>
        <p:txBody>
          <a:bodyPr lIns="91637" tIns="45819" rIns="91637" bIns="45819"/>
          <a:lstStyle/>
          <a:p>
            <a:pPr eaLnBrk="1" hangingPunct="1"/>
            <a:r>
              <a:rPr lang="en-US" dirty="0" smtClean="0"/>
              <a:t>Slides will show.</a:t>
            </a:r>
          </a:p>
          <a:p>
            <a:pPr eaLnBrk="1" hangingPunct="1"/>
            <a:r>
              <a:rPr lang="en-US" dirty="0" smtClean="0"/>
              <a:t>Prosecutions, investigation and private suits are already increasing rather dramatically around the world.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pPr defTabSz="917986"/>
            <a:fld id="{2CA70328-809A-4C0C-9593-7BC777E3B275}" type="slidenum">
              <a:rPr lang="en-US"/>
              <a:pPr defTabSz="917986"/>
              <a:t>12</a:t>
            </a:fld>
            <a:endParaRPr lang="en-US" dirty="0"/>
          </a:p>
        </p:txBody>
      </p:sp>
      <p:sp>
        <p:nvSpPr>
          <p:cNvPr id="93187" name="Rectangle 2"/>
          <p:cNvSpPr>
            <a:spLocks noGrp="1" noRot="1" noChangeAspect="1" noChangeArrowheads="1" noTextEdit="1"/>
          </p:cNvSpPr>
          <p:nvPr>
            <p:ph type="sldImg"/>
          </p:nvPr>
        </p:nvSpPr>
        <p:spPr>
          <a:xfrm>
            <a:off x="917575" y="742950"/>
            <a:ext cx="4967288" cy="3725863"/>
          </a:xfrm>
          <a:ln/>
        </p:spPr>
      </p:sp>
      <p:sp>
        <p:nvSpPr>
          <p:cNvPr id="93188" name="Rectangle 3"/>
          <p:cNvSpPr>
            <a:spLocks noGrp="1" noChangeArrowheads="1"/>
          </p:cNvSpPr>
          <p:nvPr>
            <p:ph type="body" idx="1"/>
          </p:nvPr>
        </p:nvSpPr>
        <p:spPr>
          <a:xfrm>
            <a:off x="680998" y="4716839"/>
            <a:ext cx="5435681" cy="4467871"/>
          </a:xfrm>
          <a:noFill/>
          <a:ln/>
        </p:spPr>
        <p:txBody>
          <a:bodyPr/>
          <a:lstStyle/>
          <a:p>
            <a:pPr eaLnBrk="1" hangingPunct="1"/>
            <a:r>
              <a:rPr lang="en-US" dirty="0" smtClean="0"/>
              <a:t>This slide demonstrates that enforcement actions are on the rise, not only in the U.S. but in the UK as well.  </a:t>
            </a:r>
          </a:p>
          <a:p>
            <a:pPr eaLnBrk="1" hangingPunct="1"/>
            <a:endParaRPr lang="en-US" dirty="0" smtClean="0"/>
          </a:p>
          <a:p>
            <a:pPr eaLnBrk="1" hangingPunct="1"/>
            <a:r>
              <a:rPr lang="en-US" dirty="0" smtClean="0"/>
              <a:t>In addition, the prosecution of individuals is a trend that the DOJ has indicated will continue. </a:t>
            </a:r>
          </a:p>
          <a:p>
            <a:pPr eaLnBrk="1" hangingPunct="1"/>
            <a:endParaRPr lang="en-US" dirty="0" smtClean="0"/>
          </a:p>
          <a:p>
            <a:pPr eaLnBrk="1" hangingPunct="1"/>
            <a:r>
              <a:rPr lang="en-US" dirty="0" smtClean="0"/>
              <a:t>Note that Siemens not only paid a large fine to the U.S. Government, but also paid EUR 775 in fines to German authorities in connection with allegations of widespread corruption.</a:t>
            </a:r>
          </a:p>
          <a:p>
            <a:pPr eaLnBrk="1" hangingPunct="1"/>
            <a:endParaRPr lang="en-US" dirty="0" smtClean="0"/>
          </a:p>
          <a:p>
            <a:pPr eaLnBrk="1" hangingPunct="1"/>
            <a:r>
              <a:rPr lang="en-US" dirty="0" smtClean="0"/>
              <a:t>Siemens: </a:t>
            </a:r>
            <a:r>
              <a:rPr lang="en-US" dirty="0" smtClean="0">
                <a:hlinkClick r:id="rId3"/>
              </a:rPr>
              <a:t>http://www.nytimes.com/2008/12/16/business/worldbusiness/16siemens.html?_r=1</a:t>
            </a:r>
            <a:endParaRPr lang="en-US" dirty="0" smtClean="0"/>
          </a:p>
          <a:p>
            <a:pPr eaLnBrk="1" hangingPunct="1"/>
            <a:endParaRPr lang="fr-FR" dirty="0" smtClean="0"/>
          </a:p>
          <a:p>
            <a:pPr eaLnBrk="1" hangingPunct="1"/>
            <a:r>
              <a:rPr lang="fr-FR" dirty="0" smtClean="0"/>
              <a:t>Aon: </a:t>
            </a:r>
            <a:r>
              <a:rPr lang="fr-FR" u="sng" dirty="0" smtClean="0"/>
              <a:t>http://www.fsa.gov.uk/pages/Library/Communication/PR/2009/004.shtml</a:t>
            </a:r>
          </a:p>
          <a:p>
            <a:pPr eaLnBrk="1" hangingPunct="1"/>
            <a:endParaRPr lang="fr-FR" u="sng" dirty="0" smtClean="0"/>
          </a:p>
          <a:p>
            <a:pPr eaLnBrk="1" hangingPunct="1"/>
            <a:r>
              <a:rPr lang="fr-FR" dirty="0" smtClean="0"/>
              <a:t>Alcatel: </a:t>
            </a:r>
            <a:r>
              <a:rPr lang="fr-FR" u="sng" dirty="0" smtClean="0"/>
              <a:t>http://www.usdoj.gov/criminal/pr/press_releases/2007/06/06-07-07csapsizian-plea.pdf</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miter lim="800000"/>
            <a:headEnd/>
            <a:tailEnd/>
          </a:ln>
        </p:spPr>
        <p:txBody>
          <a:bodyPr/>
          <a:lstStyle/>
          <a:p>
            <a:fld id="{3DAB96B0-B657-4CF1-99DC-A66BFF056D03}" type="slidenum">
              <a:rPr lang="en-US"/>
              <a:pPr/>
              <a:t>19</a:t>
            </a:fld>
            <a:endParaRPr lang="en-US"/>
          </a:p>
        </p:txBody>
      </p:sp>
      <p:sp>
        <p:nvSpPr>
          <p:cNvPr id="5550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6867" name="Rectangle 3"/>
          <p:cNvSpPr>
            <a:spLocks noGrp="1" noChangeArrowheads="1"/>
          </p:cNvSpPr>
          <p:nvPr>
            <p:ph type="body" idx="1"/>
          </p:nvPr>
        </p:nvSpPr>
        <p:spPr>
          <a:noFill/>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pPr defTabSz="917986"/>
            <a:fld id="{6872CB1A-EC6F-477B-8B43-A9364C82C522}" type="slidenum">
              <a:rPr lang="en-US"/>
              <a:pPr defTabSz="917986"/>
              <a:t>20</a:t>
            </a:fld>
            <a:endParaRPr lang="en-US" dirty="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487363"/>
            <a:ext cx="80645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9750" y="1592263"/>
            <a:ext cx="3956050" cy="3924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92263"/>
            <a:ext cx="3956050" cy="3924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05FB553E-B6DE-4620-BC1A-E830DA0289AE}" type="slidenum">
              <a:rPr lang="en-US"/>
              <a:pPr/>
              <a:t>‹#›</a:t>
            </a:fld>
            <a:endParaRPr lang="en-US">
              <a:latin typeface="Trebuchet MS" pitchFamily="34" charset="0"/>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F0B9F-305D-4642-B7CC-01FD42EF43DC}" type="datetimeFigureOut">
              <a:rPr lang="en-IN" smtClean="0"/>
              <a:pPr/>
              <a:t>22-03-2016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A13E4D-AE40-42BB-836F-1098EFFBF21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F0B9F-305D-4642-B7CC-01FD42EF43DC}" type="datetimeFigureOut">
              <a:rPr lang="en-IN" smtClean="0"/>
              <a:pPr/>
              <a:t>22-03-2016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13E4D-AE40-42BB-836F-1098EFFBF21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url?url=http://www.iper.ac.in/visitor_info.php&amp;rct=j&amp;frm=1&amp;q=&amp;esrc=s&amp;sa=U&amp;ved=0ahUKEwiZtse61tHLAhUNBo4KHWOTC40QwW4IFzAB&amp;sig2=zd_tv4TPownLnoj7oVgyeQ&amp;usg=AFQjCNH7xRPfmziRjRxtAjmK-8lkSMIP0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transparency.org/" TargetMode="External"/><Relationship Id="rId3" Type="http://schemas.openxmlformats.org/officeDocument/2006/relationships/hyperlink" Target="http://www.state.gov/e/eb/cba/gc/" TargetMode="External"/><Relationship Id="rId7" Type="http://schemas.openxmlformats.org/officeDocument/2006/relationships/hyperlink" Target="http://www.unodc.org/unodc/en/treaties/CAC/index.html" TargetMode="External"/><Relationship Id="rId2" Type="http://schemas.openxmlformats.org/officeDocument/2006/relationships/hyperlink" Target="http://www.usdoj.gov/criminal/fraud/fcpa/" TargetMode="External"/><Relationship Id="rId1" Type="http://schemas.openxmlformats.org/officeDocument/2006/relationships/slideLayout" Target="../slideLayouts/slideLayout2.xml"/><Relationship Id="rId6" Type="http://schemas.openxmlformats.org/officeDocument/2006/relationships/hyperlink" Target="http://conventions.coe.int/" TargetMode="External"/><Relationship Id="rId5" Type="http://schemas.openxmlformats.org/officeDocument/2006/relationships/hyperlink" Target="http://www.oecd.org/" TargetMode="External"/><Relationship Id="rId10" Type="http://schemas.openxmlformats.org/officeDocument/2006/relationships/hyperlink" Target="http://www.africa-union.org/root/au/index.htm" TargetMode="External"/><Relationship Id="rId4" Type="http://schemas.openxmlformats.org/officeDocument/2006/relationships/hyperlink" Target="http://www.oas.org/" TargetMode="External"/><Relationship Id="rId9" Type="http://schemas.openxmlformats.org/officeDocument/2006/relationships/hyperlink" Target="http://www.transparency.org/news_room/in_focus/2008/cpi2008/cpi_2008_tabl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183111"/>
            <a:ext cx="7772400" cy="1470025"/>
          </a:xfrm>
        </p:spPr>
        <p:txBody>
          <a:bodyPr>
            <a:normAutofit fontScale="90000"/>
          </a:bodyPr>
          <a:lstStyle/>
          <a:p>
            <a:r>
              <a:rPr lang="fr-FR" b="1" dirty="0" err="1"/>
              <a:t>Leveraging</a:t>
            </a:r>
            <a:r>
              <a:rPr lang="fr-FR" b="1" dirty="0"/>
              <a:t> </a:t>
            </a:r>
            <a:r>
              <a:rPr lang="fr-FR" b="1" dirty="0" smtClean="0"/>
              <a:t>Global</a:t>
            </a:r>
            <a:r>
              <a:rPr lang="fr-FR" b="1" dirty="0"/>
              <a:t> </a:t>
            </a:r>
            <a:r>
              <a:rPr lang="en-IN" b="1" dirty="0"/>
              <a:t/>
            </a:r>
            <a:br>
              <a:rPr lang="en-IN" b="1" dirty="0"/>
            </a:br>
            <a:r>
              <a:rPr lang="en-IN" b="1" dirty="0" smtClean="0"/>
              <a:t>L</a:t>
            </a:r>
            <a:r>
              <a:rPr lang="fr-FR" b="1" dirty="0" err="1" smtClean="0"/>
              <a:t>egislations</a:t>
            </a:r>
            <a:r>
              <a:rPr lang="fr-FR" b="1" dirty="0"/>
              <a:t> in </a:t>
            </a:r>
            <a:r>
              <a:rPr lang="fr-FR" b="1" dirty="0" err="1" smtClean="0"/>
              <a:t>Conducting</a:t>
            </a:r>
            <a:r>
              <a:rPr lang="fr-FR" b="1" dirty="0" smtClean="0"/>
              <a:t>      Effective</a:t>
            </a:r>
            <a:r>
              <a:rPr lang="fr-FR" b="1" dirty="0"/>
              <a:t> </a:t>
            </a:r>
            <a:r>
              <a:rPr lang="fr-FR" b="1" dirty="0" smtClean="0"/>
              <a:t>Trials </a:t>
            </a:r>
            <a:endParaRPr lang="en-IN" b="1" dirty="0"/>
          </a:p>
        </p:txBody>
      </p:sp>
      <p:sp>
        <p:nvSpPr>
          <p:cNvPr id="3" name="Subtitle 2"/>
          <p:cNvSpPr>
            <a:spLocks noGrp="1"/>
          </p:cNvSpPr>
          <p:nvPr>
            <p:ph type="subTitle" idx="1"/>
          </p:nvPr>
        </p:nvSpPr>
        <p:spPr>
          <a:xfrm>
            <a:off x="305780" y="5085184"/>
            <a:ext cx="8532440" cy="1296144"/>
          </a:xfrm>
        </p:spPr>
        <p:txBody>
          <a:bodyPr>
            <a:normAutofit fontScale="85000" lnSpcReduction="20000"/>
          </a:bodyPr>
          <a:lstStyle/>
          <a:p>
            <a:r>
              <a:rPr lang="en-US" dirty="0" smtClean="0">
                <a:solidFill>
                  <a:schemeClr val="tx1"/>
                </a:solidFill>
              </a:rPr>
              <a:t>National Judicial Academy, </a:t>
            </a:r>
            <a:r>
              <a:rPr lang="en-US" dirty="0" smtClean="0">
                <a:solidFill>
                  <a:schemeClr val="tx1"/>
                </a:solidFill>
              </a:rPr>
              <a:t>Bhopal</a:t>
            </a:r>
          </a:p>
          <a:p>
            <a:r>
              <a:rPr lang="en-US" dirty="0" smtClean="0">
                <a:solidFill>
                  <a:schemeClr val="tx1"/>
                </a:solidFill>
              </a:rPr>
              <a:t>March </a:t>
            </a:r>
            <a:r>
              <a:rPr lang="en-US" dirty="0" smtClean="0">
                <a:solidFill>
                  <a:schemeClr val="tx1"/>
                </a:solidFill>
              </a:rPr>
              <a:t>26, 2016</a:t>
            </a:r>
          </a:p>
          <a:p>
            <a:r>
              <a:rPr lang="en-US" dirty="0" smtClean="0">
                <a:solidFill>
                  <a:schemeClr val="tx1"/>
                </a:solidFill>
              </a:rPr>
              <a:t>Kunal Gupta</a:t>
            </a:r>
          </a:p>
        </p:txBody>
      </p:sp>
      <p:pic>
        <p:nvPicPr>
          <p:cNvPr id="12292" name="Picture 4" descr="Image result for bhopal">
            <a:hlinkClick r:id="rId2"/>
          </p:cNvPr>
          <p:cNvPicPr>
            <a:picLocks noChangeAspect="1" noChangeArrowheads="1"/>
          </p:cNvPicPr>
          <p:nvPr/>
        </p:nvPicPr>
        <p:blipFill>
          <a:blip r:embed="rId3" cstate="print"/>
          <a:srcRect/>
          <a:stretch>
            <a:fillRect/>
          </a:stretch>
        </p:blipFill>
        <p:spPr bwMode="auto">
          <a:xfrm>
            <a:off x="2267744" y="188640"/>
            <a:ext cx="4608512" cy="25922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pPr defTabSz="801688">
              <a:tabLst>
                <a:tab pos="2571750" algn="l"/>
              </a:tabLst>
            </a:pPr>
            <a:fld id="{6810B164-EC39-4BB2-AA60-959498ECB588}" type="slidenum">
              <a:rPr lang="en-US"/>
              <a:pPr defTabSz="801688">
                <a:tabLst>
                  <a:tab pos="2571750" algn="l"/>
                </a:tabLst>
              </a:pPr>
              <a:t>10</a:t>
            </a:fld>
            <a:endParaRPr lang="en-US"/>
          </a:p>
        </p:txBody>
      </p:sp>
      <p:sp>
        <p:nvSpPr>
          <p:cNvPr id="9219" name="Rectangle 4"/>
          <p:cNvSpPr>
            <a:spLocks noGrp="1" noChangeArrowheads="1"/>
          </p:cNvSpPr>
          <p:nvPr>
            <p:ph type="title"/>
          </p:nvPr>
        </p:nvSpPr>
        <p:spPr>
          <a:noFill/>
        </p:spPr>
        <p:txBody>
          <a:bodyPr/>
          <a:lstStyle/>
          <a:p>
            <a:pPr eaLnBrk="1" hangingPunct="1"/>
            <a:r>
              <a:rPr lang="en-US" b="1" dirty="0" smtClean="0"/>
              <a:t>Two Significant Features</a:t>
            </a:r>
          </a:p>
        </p:txBody>
      </p:sp>
      <p:sp>
        <p:nvSpPr>
          <p:cNvPr id="9220" name="Rectangle 5"/>
          <p:cNvSpPr>
            <a:spLocks noGrp="1" noChangeArrowheads="1"/>
          </p:cNvSpPr>
          <p:nvPr>
            <p:ph type="body" idx="1"/>
          </p:nvPr>
        </p:nvSpPr>
        <p:spPr>
          <a:xfrm>
            <a:off x="455613" y="1600200"/>
            <a:ext cx="8229600" cy="4389120"/>
          </a:xfrm>
        </p:spPr>
        <p:txBody>
          <a:bodyPr>
            <a:normAutofit fontScale="77500" lnSpcReduction="20000"/>
          </a:bodyPr>
          <a:lstStyle/>
          <a:p>
            <a:pPr marL="0" indent="0" algn="just" eaLnBrk="1" hangingPunct="1">
              <a:spcBef>
                <a:spcPct val="80000"/>
              </a:spcBef>
            </a:pPr>
            <a:r>
              <a:rPr lang="en-US" dirty="0" smtClean="0"/>
              <a:t>The Anti-Bribery Provisions </a:t>
            </a:r>
          </a:p>
          <a:p>
            <a:pPr lvl="1" algn="just" eaLnBrk="1" hangingPunct="1">
              <a:spcBef>
                <a:spcPct val="80000"/>
              </a:spcBef>
            </a:pPr>
            <a:r>
              <a:rPr lang="en-US" dirty="0" smtClean="0"/>
              <a:t>Prohibit offering anything to a non-U.S. </a:t>
            </a:r>
            <a:r>
              <a:rPr lang="en-US" b="1" u="sng" dirty="0" smtClean="0"/>
              <a:t>G</a:t>
            </a:r>
            <a:r>
              <a:rPr lang="en-US" b="1" u="sng" dirty="0" smtClean="0"/>
              <a:t>overnment </a:t>
            </a:r>
            <a:r>
              <a:rPr lang="en-US" b="1" u="sng" dirty="0" smtClean="0"/>
              <a:t>O</a:t>
            </a:r>
            <a:r>
              <a:rPr lang="en-US" b="1" u="sng" dirty="0" smtClean="0"/>
              <a:t>fficial</a:t>
            </a:r>
            <a:r>
              <a:rPr lang="en-US" dirty="0" smtClean="0"/>
              <a:t> </a:t>
            </a:r>
            <a:r>
              <a:rPr lang="en-US" dirty="0" smtClean="0"/>
              <a:t>for an improper purpose – a quid pro quo in order to influence official action or obtain an improper advantage. </a:t>
            </a:r>
          </a:p>
          <a:p>
            <a:pPr marL="0" indent="0" algn="just" eaLnBrk="1" hangingPunct="1">
              <a:spcBef>
                <a:spcPct val="80000"/>
              </a:spcBef>
            </a:pPr>
            <a:r>
              <a:rPr lang="en-US" dirty="0" smtClean="0"/>
              <a:t>The Accounting Provisions</a:t>
            </a:r>
          </a:p>
          <a:p>
            <a:pPr lvl="1" algn="just" eaLnBrk="1" hangingPunct="1">
              <a:spcBef>
                <a:spcPct val="80000"/>
              </a:spcBef>
            </a:pPr>
            <a:r>
              <a:rPr lang="en-US" dirty="0" smtClean="0"/>
              <a:t>Require U.S. issuers to </a:t>
            </a:r>
          </a:p>
          <a:p>
            <a:pPr lvl="2" algn="just" eaLnBrk="1" hangingPunct="1">
              <a:spcBef>
                <a:spcPct val="80000"/>
              </a:spcBef>
            </a:pPr>
            <a:r>
              <a:rPr lang="en-US" dirty="0" smtClean="0"/>
              <a:t>Keep accurate books and records and report transactions in reasonable detail and </a:t>
            </a:r>
          </a:p>
          <a:p>
            <a:pPr lvl="2" algn="just" eaLnBrk="1" hangingPunct="1">
              <a:spcBef>
                <a:spcPct val="80000"/>
              </a:spcBef>
            </a:pPr>
            <a:r>
              <a:rPr lang="en-US" dirty="0" smtClean="0"/>
              <a:t>Create and maintain adequate internal controls over accounting records and assets</a:t>
            </a:r>
          </a:p>
          <a:p>
            <a:pPr marL="0" indent="0" algn="just" eaLnBrk="1" hangingPunct="1">
              <a:spcBef>
                <a:spcPct val="80000"/>
              </a:spcBef>
            </a:pPr>
            <a:endParaRPr lang="en-US" dirty="0" smtClean="0"/>
          </a:p>
        </p:txBody>
      </p:sp>
    </p:spTree>
  </p:cSld>
  <p:clrMapOvr>
    <a:masterClrMapping/>
  </p:clrMapOvr>
  <p:transition advTm="672"/>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pPr defTabSz="801688">
              <a:tabLst>
                <a:tab pos="2571750" algn="l"/>
              </a:tabLst>
            </a:pPr>
            <a:fld id="{EEB59581-0951-4CB9-8FA1-F2C1C9A52597}" type="slidenum">
              <a:rPr lang="en-US"/>
              <a:pPr defTabSz="801688">
                <a:tabLst>
                  <a:tab pos="2571750" algn="l"/>
                </a:tabLst>
              </a:pPr>
              <a:t>11</a:t>
            </a:fld>
            <a:endParaRPr lang="en-US"/>
          </a:p>
        </p:txBody>
      </p:sp>
      <p:sp>
        <p:nvSpPr>
          <p:cNvPr id="13315" name="Rectangle 5"/>
          <p:cNvSpPr>
            <a:spLocks noGrp="1" noChangeArrowheads="1"/>
          </p:cNvSpPr>
          <p:nvPr>
            <p:ph type="title"/>
          </p:nvPr>
        </p:nvSpPr>
        <p:spPr>
          <a:noFill/>
        </p:spPr>
        <p:txBody>
          <a:bodyPr>
            <a:normAutofit fontScale="90000"/>
          </a:bodyPr>
          <a:lstStyle/>
          <a:p>
            <a:pPr eaLnBrk="1" hangingPunct="1"/>
            <a:r>
              <a:rPr lang="en-US" b="1" dirty="0" smtClean="0"/>
              <a:t>What are the risks of non-compliance with the FCPA?</a:t>
            </a:r>
          </a:p>
        </p:txBody>
      </p:sp>
      <p:pic>
        <p:nvPicPr>
          <p:cNvPr id="13316" name="Picture 6" descr="gavel and money"/>
          <p:cNvPicPr>
            <a:picLocks noChangeAspect="1" noChangeArrowheads="1"/>
          </p:cNvPicPr>
          <p:nvPr/>
        </p:nvPicPr>
        <p:blipFill>
          <a:blip r:embed="rId2" cstate="print"/>
          <a:srcRect/>
          <a:stretch>
            <a:fillRect/>
          </a:stretch>
        </p:blipFill>
        <p:spPr bwMode="auto">
          <a:xfrm>
            <a:off x="3405188" y="1630363"/>
            <a:ext cx="2222500" cy="1441450"/>
          </a:xfrm>
          <a:prstGeom prst="rect">
            <a:avLst/>
          </a:prstGeom>
          <a:noFill/>
          <a:ln w="9525">
            <a:noFill/>
            <a:miter lim="800000"/>
            <a:headEnd/>
            <a:tailEnd/>
          </a:ln>
        </p:spPr>
      </p:pic>
      <p:sp>
        <p:nvSpPr>
          <p:cNvPr id="13317" name="Rectangle 7"/>
          <p:cNvSpPr>
            <a:spLocks noChangeArrowheads="1"/>
          </p:cNvSpPr>
          <p:nvPr/>
        </p:nvSpPr>
        <p:spPr bwMode="auto">
          <a:xfrm>
            <a:off x="422275" y="3208338"/>
            <a:ext cx="8339138" cy="3488776"/>
          </a:xfrm>
          <a:prstGeom prst="rect">
            <a:avLst/>
          </a:prstGeom>
          <a:noFill/>
          <a:ln w="9525">
            <a:noFill/>
            <a:miter lim="800000"/>
            <a:headEnd/>
            <a:tailEnd/>
          </a:ln>
        </p:spPr>
        <p:txBody>
          <a:bodyPr lIns="0" tIns="0" rIns="0" bIns="0">
            <a:spAutoFit/>
          </a:bodyPr>
          <a:lstStyle/>
          <a:p>
            <a:pPr marL="231775" lvl="1" indent="-230188" algn="just" eaLnBrk="1" hangingPunct="1">
              <a:lnSpc>
                <a:spcPct val="110000"/>
              </a:lnSpc>
              <a:spcBef>
                <a:spcPct val="55000"/>
              </a:spcBef>
              <a:buClr>
                <a:schemeClr val="accent1"/>
              </a:buClr>
              <a:buSzPct val="110000"/>
              <a:buFont typeface="Wingdings" pitchFamily="2" charset="2"/>
              <a:buChar char="§"/>
              <a:tabLst>
                <a:tab pos="282575" algn="l"/>
                <a:tab pos="6629400" algn="l"/>
              </a:tabLst>
            </a:pPr>
            <a:r>
              <a:rPr lang="en-US" dirty="0"/>
              <a:t>Companies may be subject to criminal and/or civil fines, injunctions, disgorgement, reputational damage and collateral consequences including private litigation, debarment from U.S. government and/or multi-lateral bank contracting, loss of executives through termination or resignation and forced oversight of compliance by independent compliance monitors.</a:t>
            </a:r>
          </a:p>
          <a:p>
            <a:pPr marL="231775" lvl="1" indent="-230188" algn="just" eaLnBrk="1" hangingPunct="1">
              <a:lnSpc>
                <a:spcPct val="110000"/>
              </a:lnSpc>
              <a:spcBef>
                <a:spcPct val="55000"/>
              </a:spcBef>
              <a:buClr>
                <a:schemeClr val="accent1"/>
              </a:buClr>
              <a:buSzPct val="110000"/>
              <a:buFont typeface="Wingdings" pitchFamily="2" charset="2"/>
              <a:buChar char="§"/>
              <a:tabLst>
                <a:tab pos="282575" algn="l"/>
                <a:tab pos="6629400" algn="l"/>
              </a:tabLst>
            </a:pPr>
            <a:r>
              <a:rPr lang="en-US" dirty="0"/>
              <a:t>Individuals may face criminal and/or civil fines and imprisonment and loss of employment.</a:t>
            </a:r>
          </a:p>
          <a:p>
            <a:pPr marL="231775" lvl="1" indent="-230188" algn="just" eaLnBrk="1" hangingPunct="1">
              <a:lnSpc>
                <a:spcPct val="110000"/>
              </a:lnSpc>
              <a:spcBef>
                <a:spcPct val="55000"/>
              </a:spcBef>
              <a:buClr>
                <a:schemeClr val="accent1"/>
              </a:buClr>
              <a:buSzPct val="110000"/>
              <a:buFont typeface="Wingdings" pitchFamily="2" charset="2"/>
              <a:buChar char="§"/>
              <a:tabLst>
                <a:tab pos="282575" algn="l"/>
                <a:tab pos="6629400" algn="l"/>
              </a:tabLst>
            </a:pPr>
            <a:r>
              <a:rPr lang="en-US" dirty="0"/>
              <a:t>Expensive internal investigations</a:t>
            </a:r>
          </a:p>
          <a:p>
            <a:pPr marL="231775" lvl="1" indent="-230188" algn="just" eaLnBrk="1" hangingPunct="1">
              <a:lnSpc>
                <a:spcPct val="110000"/>
              </a:lnSpc>
              <a:spcBef>
                <a:spcPct val="55000"/>
              </a:spcBef>
              <a:buClr>
                <a:schemeClr val="accent1"/>
              </a:buClr>
              <a:buSzPct val="110000"/>
              <a:buFont typeface="Wingdings" pitchFamily="2" charset="2"/>
              <a:buChar char="§"/>
              <a:tabLst>
                <a:tab pos="282575" algn="l"/>
                <a:tab pos="6629400" algn="l"/>
              </a:tabLst>
            </a:pPr>
            <a:r>
              <a:rPr lang="en-US" dirty="0"/>
              <a:t>Aggressive enforcement by U.S. authorities, above that currently found in most other countries with similar laws</a:t>
            </a:r>
          </a:p>
        </p:txBody>
      </p:sp>
    </p:spTree>
  </p:cSld>
  <p:clrMapOvr>
    <a:masterClrMapping/>
  </p:clrMapOvr>
  <p:transition advTm="89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0"/>
          </p:nvPr>
        </p:nvSpPr>
        <p:spPr>
          <a:noFill/>
        </p:spPr>
        <p:txBody>
          <a:bodyPr/>
          <a:lstStyle/>
          <a:p>
            <a:pPr defTabSz="801688">
              <a:tabLst>
                <a:tab pos="2571750" algn="l"/>
              </a:tabLst>
            </a:pPr>
            <a:fld id="{06235DCE-E533-4876-881A-7E1A4C09D121}" type="slidenum">
              <a:rPr lang="en-US"/>
              <a:pPr defTabSz="801688">
                <a:tabLst>
                  <a:tab pos="2571750" algn="l"/>
                </a:tabLst>
              </a:pPr>
              <a:t>12</a:t>
            </a:fld>
            <a:endParaRPr lang="en-US"/>
          </a:p>
        </p:txBody>
      </p:sp>
      <p:pic>
        <p:nvPicPr>
          <p:cNvPr id="657410" name="Picture 2"/>
          <p:cNvPicPr>
            <a:picLocks noChangeAspect="1" noChangeArrowheads="1"/>
          </p:cNvPicPr>
          <p:nvPr/>
        </p:nvPicPr>
        <p:blipFill>
          <a:blip r:embed="rId3" cstate="print"/>
          <a:srcRect l="15797" t="19032" r="13954" b="50041"/>
          <a:stretch>
            <a:fillRect/>
          </a:stretch>
        </p:blipFill>
        <p:spPr bwMode="auto">
          <a:xfrm>
            <a:off x="142875" y="153988"/>
            <a:ext cx="5562600" cy="2971800"/>
          </a:xfrm>
          <a:prstGeom prst="rect">
            <a:avLst/>
          </a:prstGeom>
          <a:noFill/>
          <a:ln w="12700">
            <a:solidFill>
              <a:schemeClr val="tx1"/>
            </a:solidFill>
            <a:miter lim="800000"/>
            <a:headEnd/>
            <a:tailEnd/>
          </a:ln>
        </p:spPr>
      </p:pic>
      <p:pic>
        <p:nvPicPr>
          <p:cNvPr id="657411" name="Picture 3"/>
          <p:cNvPicPr>
            <a:picLocks noChangeAspect="1" noChangeArrowheads="1"/>
          </p:cNvPicPr>
          <p:nvPr/>
        </p:nvPicPr>
        <p:blipFill>
          <a:blip r:embed="rId4" cstate="print"/>
          <a:srcRect l="-563" t="16690" r="2812" b="6728"/>
          <a:stretch>
            <a:fillRect/>
          </a:stretch>
        </p:blipFill>
        <p:spPr bwMode="auto">
          <a:xfrm>
            <a:off x="1706563" y="2468563"/>
            <a:ext cx="5105400" cy="2898775"/>
          </a:xfrm>
          <a:prstGeom prst="rect">
            <a:avLst/>
          </a:prstGeom>
          <a:noFill/>
          <a:ln w="9525">
            <a:solidFill>
              <a:schemeClr val="tx1"/>
            </a:solidFill>
            <a:miter lim="800000"/>
            <a:headEnd/>
            <a:tailEnd/>
          </a:ln>
        </p:spPr>
      </p:pic>
      <p:pic>
        <p:nvPicPr>
          <p:cNvPr id="16389" name="Picture 4"/>
          <p:cNvPicPr>
            <a:picLocks noChangeAspect="1" noChangeArrowheads="1"/>
          </p:cNvPicPr>
          <p:nvPr/>
        </p:nvPicPr>
        <p:blipFill>
          <a:blip r:embed="rId5" cstate="print"/>
          <a:srcRect b="26700"/>
          <a:stretch>
            <a:fillRect/>
          </a:stretch>
        </p:blipFill>
        <p:spPr bwMode="auto">
          <a:xfrm>
            <a:off x="3729038" y="3719513"/>
            <a:ext cx="4800600" cy="2705100"/>
          </a:xfrm>
          <a:prstGeom prst="rect">
            <a:avLst/>
          </a:prstGeom>
          <a:noFill/>
          <a:ln w="12700">
            <a:solidFill>
              <a:schemeClr val="tx1"/>
            </a:solidFill>
            <a:miter lim="800000"/>
            <a:headEnd/>
            <a:tailEnd/>
          </a:ln>
        </p:spPr>
      </p:pic>
      <p:sp>
        <p:nvSpPr>
          <p:cNvPr id="657413" name="Text Box 5"/>
          <p:cNvSpPr txBox="1">
            <a:spLocks noChangeArrowheads="1"/>
          </p:cNvSpPr>
          <p:nvPr/>
        </p:nvSpPr>
        <p:spPr bwMode="auto">
          <a:xfrm>
            <a:off x="5008563" y="5229225"/>
            <a:ext cx="3233737" cy="835025"/>
          </a:xfrm>
          <a:prstGeom prst="rect">
            <a:avLst/>
          </a:prstGeom>
          <a:solidFill>
            <a:srgbClr val="FFFF99"/>
          </a:solidFill>
          <a:ln w="9525" algn="ctr">
            <a:solidFill>
              <a:schemeClr val="tx1"/>
            </a:solidFill>
            <a:miter lim="800000"/>
            <a:headEnd/>
            <a:tailEnd/>
          </a:ln>
        </p:spPr>
        <p:txBody>
          <a:bodyPr>
            <a:spAutoFit/>
          </a:bodyPr>
          <a:lstStyle/>
          <a:p>
            <a:pPr eaLnBrk="1" hangingPunct="1"/>
            <a:r>
              <a:rPr lang="en-US" sz="1600" b="1">
                <a:latin typeface="NewsGoth BT" pitchFamily="34" charset="0"/>
                <a:cs typeface="Arial" charset="0"/>
              </a:rPr>
              <a:t>“…</a:t>
            </a:r>
            <a:r>
              <a:rPr lang="en-US" sz="1600" b="1">
                <a:cs typeface="Arial" charset="0"/>
              </a:rPr>
              <a:t>the largest financial crime related fine imposed by the FSA to date.</a:t>
            </a:r>
            <a:r>
              <a:rPr lang="en-US" sz="1600" b="1">
                <a:latin typeface="NewsGoth BT" pitchFamily="34" charset="0"/>
                <a:cs typeface="Arial" charset="0"/>
              </a:rPr>
              <a:t>”</a:t>
            </a:r>
            <a:r>
              <a:rPr lang="en-US" sz="1600" b="1">
                <a:cs typeface="Arial" charset="0"/>
              </a:rPr>
              <a:t> </a:t>
            </a:r>
          </a:p>
        </p:txBody>
      </p:sp>
      <p:sp>
        <p:nvSpPr>
          <p:cNvPr id="657414" name="Text Box 6"/>
          <p:cNvSpPr txBox="1">
            <a:spLocks noChangeArrowheads="1"/>
          </p:cNvSpPr>
          <p:nvPr/>
        </p:nvSpPr>
        <p:spPr bwMode="auto">
          <a:xfrm>
            <a:off x="422275" y="1611313"/>
            <a:ext cx="4816475" cy="590550"/>
          </a:xfrm>
          <a:prstGeom prst="rect">
            <a:avLst/>
          </a:prstGeom>
          <a:solidFill>
            <a:srgbClr val="FFFF99"/>
          </a:solidFill>
          <a:ln w="9525" algn="ctr">
            <a:solidFill>
              <a:schemeClr val="tx1"/>
            </a:solidFill>
            <a:miter lim="800000"/>
            <a:headEnd/>
            <a:tailEnd/>
          </a:ln>
        </p:spPr>
        <p:txBody>
          <a:bodyPr>
            <a:spAutoFit/>
          </a:bodyPr>
          <a:lstStyle/>
          <a:p>
            <a:pPr eaLnBrk="1" hangingPunct="1"/>
            <a:r>
              <a:rPr lang="en-US" sz="1600" b="1">
                <a:cs typeface="Arial" charset="0"/>
              </a:rPr>
              <a:t>Siemens agreed to pay a record $800 million in penalties to the DOJ and SEC. </a:t>
            </a:r>
          </a:p>
        </p:txBody>
      </p:sp>
      <p:sp>
        <p:nvSpPr>
          <p:cNvPr id="657415" name="Text Box 7"/>
          <p:cNvSpPr txBox="1">
            <a:spLocks noChangeArrowheads="1"/>
          </p:cNvSpPr>
          <p:nvPr/>
        </p:nvSpPr>
        <p:spPr bwMode="auto">
          <a:xfrm>
            <a:off x="4878388" y="3001963"/>
            <a:ext cx="3733800" cy="835025"/>
          </a:xfrm>
          <a:prstGeom prst="rect">
            <a:avLst/>
          </a:prstGeom>
          <a:solidFill>
            <a:srgbClr val="FFFF99"/>
          </a:solidFill>
          <a:ln w="9525" algn="ctr">
            <a:solidFill>
              <a:schemeClr val="tx1"/>
            </a:solidFill>
            <a:miter lim="800000"/>
            <a:headEnd/>
            <a:tailEnd/>
          </a:ln>
        </p:spPr>
        <p:txBody>
          <a:bodyPr>
            <a:spAutoFit/>
          </a:bodyPr>
          <a:lstStyle/>
          <a:p>
            <a:pPr eaLnBrk="1" hangingPunct="1"/>
            <a:r>
              <a:rPr lang="en-US" sz="1600" b="1">
                <a:ea typeface="SimSun" pitchFamily="2" charset="-122"/>
                <a:cs typeface="Arial" charset="0"/>
              </a:rPr>
              <a:t>French citizen faces possible 10 years in prison, $250,000 fine, and $330,000 in forfeiture.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657413"/>
                                        </p:tgtEl>
                                        <p:attrNameLst>
                                          <p:attrName>style.visibility</p:attrName>
                                        </p:attrNameLst>
                                      </p:cBhvr>
                                      <p:to>
                                        <p:strVal val="visible"/>
                                      </p:to>
                                    </p:set>
                                    <p:anim calcmode="lin" valueType="num">
                                      <p:cBhvr>
                                        <p:cTn id="7" dur="1000" fill="hold"/>
                                        <p:tgtEl>
                                          <p:spTgt spid="657413"/>
                                        </p:tgtEl>
                                        <p:attrNameLst>
                                          <p:attrName>ppt_w</p:attrName>
                                        </p:attrNameLst>
                                      </p:cBhvr>
                                      <p:tavLst>
                                        <p:tav tm="0">
                                          <p:val>
                                            <p:strVal val="#ppt_w*0.70"/>
                                          </p:val>
                                        </p:tav>
                                        <p:tav tm="100000">
                                          <p:val>
                                            <p:strVal val="#ppt_w"/>
                                          </p:val>
                                        </p:tav>
                                      </p:tavLst>
                                    </p:anim>
                                    <p:anim calcmode="lin" valueType="num">
                                      <p:cBhvr>
                                        <p:cTn id="8" dur="1000" fill="hold"/>
                                        <p:tgtEl>
                                          <p:spTgt spid="657413"/>
                                        </p:tgtEl>
                                        <p:attrNameLst>
                                          <p:attrName>ppt_h</p:attrName>
                                        </p:attrNameLst>
                                      </p:cBhvr>
                                      <p:tavLst>
                                        <p:tav tm="0">
                                          <p:val>
                                            <p:strVal val="#ppt_h"/>
                                          </p:val>
                                        </p:tav>
                                        <p:tav tm="100000">
                                          <p:val>
                                            <p:strVal val="#ppt_h"/>
                                          </p:val>
                                        </p:tav>
                                      </p:tavLst>
                                    </p:anim>
                                    <p:animEffect transition="in" filter="fade">
                                      <p:cBhvr>
                                        <p:cTn id="9" dur="1000"/>
                                        <p:tgtEl>
                                          <p:spTgt spid="657413"/>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57411"/>
                                        </p:tgtEl>
                                        <p:attrNameLst>
                                          <p:attrName>style.visibility</p:attrName>
                                        </p:attrNameLst>
                                      </p:cBhvr>
                                      <p:to>
                                        <p:strVal val="visible"/>
                                      </p:to>
                                    </p:set>
                                  </p:childTnLst>
                                </p:cTn>
                              </p:par>
                            </p:childTnLst>
                          </p:cTn>
                        </p:par>
                        <p:par>
                          <p:cTn id="14" fill="hold">
                            <p:stCondLst>
                              <p:cond delay="0"/>
                            </p:stCondLst>
                            <p:childTnLst>
                              <p:par>
                                <p:cTn id="15" presetID="55" presetClass="entr" presetSubtype="0" fill="hold" grpId="0" nodeType="afterEffect">
                                  <p:stCondLst>
                                    <p:cond delay="0"/>
                                  </p:stCondLst>
                                  <p:childTnLst>
                                    <p:set>
                                      <p:cBhvr>
                                        <p:cTn id="16" dur="1" fill="hold">
                                          <p:stCondLst>
                                            <p:cond delay="0"/>
                                          </p:stCondLst>
                                        </p:cTn>
                                        <p:tgtEl>
                                          <p:spTgt spid="657415"/>
                                        </p:tgtEl>
                                        <p:attrNameLst>
                                          <p:attrName>style.visibility</p:attrName>
                                        </p:attrNameLst>
                                      </p:cBhvr>
                                      <p:to>
                                        <p:strVal val="visible"/>
                                      </p:to>
                                    </p:set>
                                    <p:anim calcmode="lin" valueType="num">
                                      <p:cBhvr>
                                        <p:cTn id="17" dur="1000" fill="hold"/>
                                        <p:tgtEl>
                                          <p:spTgt spid="657415"/>
                                        </p:tgtEl>
                                        <p:attrNameLst>
                                          <p:attrName>ppt_w</p:attrName>
                                        </p:attrNameLst>
                                      </p:cBhvr>
                                      <p:tavLst>
                                        <p:tav tm="0">
                                          <p:val>
                                            <p:strVal val="#ppt_w*0.70"/>
                                          </p:val>
                                        </p:tav>
                                        <p:tav tm="100000">
                                          <p:val>
                                            <p:strVal val="#ppt_w"/>
                                          </p:val>
                                        </p:tav>
                                      </p:tavLst>
                                    </p:anim>
                                    <p:anim calcmode="lin" valueType="num">
                                      <p:cBhvr>
                                        <p:cTn id="18" dur="1000" fill="hold"/>
                                        <p:tgtEl>
                                          <p:spTgt spid="657415"/>
                                        </p:tgtEl>
                                        <p:attrNameLst>
                                          <p:attrName>ppt_h</p:attrName>
                                        </p:attrNameLst>
                                      </p:cBhvr>
                                      <p:tavLst>
                                        <p:tav tm="0">
                                          <p:val>
                                            <p:strVal val="#ppt_h"/>
                                          </p:val>
                                        </p:tav>
                                        <p:tav tm="100000">
                                          <p:val>
                                            <p:strVal val="#ppt_h"/>
                                          </p:val>
                                        </p:tav>
                                      </p:tavLst>
                                    </p:anim>
                                    <p:animEffect transition="in" filter="fade">
                                      <p:cBhvr>
                                        <p:cTn id="19" dur="1000"/>
                                        <p:tgtEl>
                                          <p:spTgt spid="65741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57410"/>
                                        </p:tgtEl>
                                        <p:attrNameLst>
                                          <p:attrName>style.visibility</p:attrName>
                                        </p:attrNameLst>
                                      </p:cBhvr>
                                      <p:to>
                                        <p:strVal val="visible"/>
                                      </p:to>
                                    </p:set>
                                  </p:childTnLst>
                                </p:cTn>
                              </p:par>
                            </p:childTnLst>
                          </p:cTn>
                        </p:par>
                        <p:par>
                          <p:cTn id="24" fill="hold">
                            <p:stCondLst>
                              <p:cond delay="0"/>
                            </p:stCondLst>
                            <p:childTnLst>
                              <p:par>
                                <p:cTn id="25" presetID="55" presetClass="entr" presetSubtype="0" fill="hold" grpId="0" nodeType="afterEffect">
                                  <p:stCondLst>
                                    <p:cond delay="500"/>
                                  </p:stCondLst>
                                  <p:childTnLst>
                                    <p:set>
                                      <p:cBhvr>
                                        <p:cTn id="26" dur="1" fill="hold">
                                          <p:stCondLst>
                                            <p:cond delay="0"/>
                                          </p:stCondLst>
                                        </p:cTn>
                                        <p:tgtEl>
                                          <p:spTgt spid="657414"/>
                                        </p:tgtEl>
                                        <p:attrNameLst>
                                          <p:attrName>style.visibility</p:attrName>
                                        </p:attrNameLst>
                                      </p:cBhvr>
                                      <p:to>
                                        <p:strVal val="visible"/>
                                      </p:to>
                                    </p:set>
                                    <p:anim calcmode="lin" valueType="num">
                                      <p:cBhvr>
                                        <p:cTn id="27" dur="1000" fill="hold"/>
                                        <p:tgtEl>
                                          <p:spTgt spid="657414"/>
                                        </p:tgtEl>
                                        <p:attrNameLst>
                                          <p:attrName>ppt_w</p:attrName>
                                        </p:attrNameLst>
                                      </p:cBhvr>
                                      <p:tavLst>
                                        <p:tav tm="0">
                                          <p:val>
                                            <p:strVal val="#ppt_w*0.70"/>
                                          </p:val>
                                        </p:tav>
                                        <p:tav tm="100000">
                                          <p:val>
                                            <p:strVal val="#ppt_w"/>
                                          </p:val>
                                        </p:tav>
                                      </p:tavLst>
                                    </p:anim>
                                    <p:anim calcmode="lin" valueType="num">
                                      <p:cBhvr>
                                        <p:cTn id="28" dur="1000" fill="hold"/>
                                        <p:tgtEl>
                                          <p:spTgt spid="657414"/>
                                        </p:tgtEl>
                                        <p:attrNameLst>
                                          <p:attrName>ppt_h</p:attrName>
                                        </p:attrNameLst>
                                      </p:cBhvr>
                                      <p:tavLst>
                                        <p:tav tm="0">
                                          <p:val>
                                            <p:strVal val="#ppt_h"/>
                                          </p:val>
                                        </p:tav>
                                        <p:tav tm="100000">
                                          <p:val>
                                            <p:strVal val="#ppt_h"/>
                                          </p:val>
                                        </p:tav>
                                      </p:tavLst>
                                    </p:anim>
                                    <p:animEffect transition="in" filter="fade">
                                      <p:cBhvr>
                                        <p:cTn id="29" dur="1000"/>
                                        <p:tgtEl>
                                          <p:spTgt spid="65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7413" grpId="0" animBg="1"/>
      <p:bldP spid="657414" grpId="0" animBg="1"/>
      <p:bldP spid="6574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p>
            <a:pPr defTabSz="801688">
              <a:tabLst>
                <a:tab pos="2571750" algn="l"/>
              </a:tabLst>
            </a:pPr>
            <a:fld id="{F8568F69-65AF-4B76-A21A-61D0B58C813B}" type="slidenum">
              <a:rPr lang="en-US"/>
              <a:pPr defTabSz="801688">
                <a:tabLst>
                  <a:tab pos="2571750" algn="l"/>
                </a:tabLst>
              </a:pPr>
              <a:t>13</a:t>
            </a:fld>
            <a:endParaRPr lang="en-US"/>
          </a:p>
        </p:txBody>
      </p:sp>
      <p:pic>
        <p:nvPicPr>
          <p:cNvPr id="22531" name="Picture 4" descr="MCj00978990000[1]"/>
          <p:cNvPicPr>
            <a:picLocks noChangeAspect="1" noChangeArrowheads="1"/>
          </p:cNvPicPr>
          <p:nvPr/>
        </p:nvPicPr>
        <p:blipFill>
          <a:blip r:embed="rId2" cstate="print"/>
          <a:srcRect/>
          <a:stretch>
            <a:fillRect/>
          </a:stretch>
        </p:blipFill>
        <p:spPr bwMode="auto">
          <a:xfrm>
            <a:off x="3708400" y="4157663"/>
            <a:ext cx="1711325" cy="1779587"/>
          </a:xfrm>
          <a:prstGeom prst="rect">
            <a:avLst/>
          </a:prstGeom>
          <a:noFill/>
          <a:ln w="9525">
            <a:noFill/>
            <a:miter lim="800000"/>
            <a:headEnd/>
            <a:tailEnd/>
          </a:ln>
        </p:spPr>
      </p:pic>
      <p:sp>
        <p:nvSpPr>
          <p:cNvPr id="22532" name="Rectangle 6"/>
          <p:cNvSpPr>
            <a:spLocks noGrp="1" noChangeArrowheads="1"/>
          </p:cNvSpPr>
          <p:nvPr>
            <p:ph type="title"/>
          </p:nvPr>
        </p:nvSpPr>
        <p:spPr/>
        <p:txBody>
          <a:bodyPr>
            <a:normAutofit fontScale="90000"/>
          </a:bodyPr>
          <a:lstStyle/>
          <a:p>
            <a:pPr eaLnBrk="1" hangingPunct="1"/>
            <a:r>
              <a:rPr lang="en-US" b="1" dirty="0" smtClean="0"/>
              <a:t>What Do the FCPA Anti-Bribery Provisions Prohibit?</a:t>
            </a:r>
          </a:p>
        </p:txBody>
      </p:sp>
      <p:sp>
        <p:nvSpPr>
          <p:cNvPr id="22533" name="Rectangle 7"/>
          <p:cNvSpPr>
            <a:spLocks noGrp="1" noChangeArrowheads="1"/>
          </p:cNvSpPr>
          <p:nvPr>
            <p:ph type="body" idx="1"/>
          </p:nvPr>
        </p:nvSpPr>
        <p:spPr>
          <a:xfrm>
            <a:off x="455613" y="1600200"/>
            <a:ext cx="8229600" cy="2560320"/>
          </a:xfrm>
        </p:spPr>
        <p:txBody>
          <a:bodyPr>
            <a:normAutofit fontScale="70000" lnSpcReduction="20000"/>
          </a:bodyPr>
          <a:lstStyle/>
          <a:p>
            <a:pPr marL="0" indent="0" eaLnBrk="1" hangingPunct="1">
              <a:spcBef>
                <a:spcPct val="65000"/>
              </a:spcBef>
            </a:pPr>
            <a:r>
              <a:rPr lang="en-US" dirty="0" smtClean="0"/>
              <a:t> Key Elements:  The Simple Version</a:t>
            </a:r>
          </a:p>
          <a:p>
            <a:pPr lvl="1" eaLnBrk="1" hangingPunct="1">
              <a:spcBef>
                <a:spcPct val="65000"/>
              </a:spcBef>
            </a:pPr>
            <a:r>
              <a:rPr lang="en-US" dirty="0" smtClean="0"/>
              <a:t>the offer, promise, giving or authorization of the giving</a:t>
            </a:r>
          </a:p>
          <a:p>
            <a:pPr lvl="1" eaLnBrk="1" hangingPunct="1">
              <a:spcBef>
                <a:spcPct val="65000"/>
              </a:spcBef>
            </a:pPr>
            <a:r>
              <a:rPr lang="en-US" dirty="0" smtClean="0"/>
              <a:t>of anything of value</a:t>
            </a:r>
          </a:p>
          <a:p>
            <a:pPr lvl="1" eaLnBrk="1" hangingPunct="1">
              <a:spcBef>
                <a:spcPct val="65000"/>
              </a:spcBef>
            </a:pPr>
            <a:r>
              <a:rPr lang="en-US" dirty="0" smtClean="0"/>
              <a:t>to a non-U.S. government official (very broadly defined)</a:t>
            </a:r>
          </a:p>
          <a:p>
            <a:pPr lvl="1" eaLnBrk="1" hangingPunct="1">
              <a:spcBef>
                <a:spcPct val="65000"/>
              </a:spcBef>
            </a:pPr>
            <a:r>
              <a:rPr lang="en-US" dirty="0" smtClean="0"/>
              <a:t>for an improper or corrupt purpose, i.e., hoping for a quid pro quo</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pPr defTabSz="801688">
              <a:tabLst>
                <a:tab pos="2571750" algn="l"/>
              </a:tabLst>
            </a:pPr>
            <a:fld id="{0CE5E888-D9D9-499B-A86E-D0B441D905F5}" type="slidenum">
              <a:rPr lang="en-US"/>
              <a:pPr defTabSz="801688">
                <a:tabLst>
                  <a:tab pos="2571750" algn="l"/>
                </a:tabLst>
              </a:pPr>
              <a:t>14</a:t>
            </a:fld>
            <a:endParaRPr lang="en-US"/>
          </a:p>
        </p:txBody>
      </p:sp>
      <p:sp>
        <p:nvSpPr>
          <p:cNvPr id="23555" name="Rectangle 4"/>
          <p:cNvSpPr>
            <a:spLocks noGrp="1" noChangeArrowheads="1"/>
          </p:cNvSpPr>
          <p:nvPr>
            <p:ph type="title"/>
          </p:nvPr>
        </p:nvSpPr>
        <p:spPr>
          <a:xfrm>
            <a:off x="227013" y="455613"/>
            <a:ext cx="8709025" cy="768350"/>
          </a:xfrm>
        </p:spPr>
        <p:txBody>
          <a:bodyPr>
            <a:normAutofit fontScale="90000"/>
          </a:bodyPr>
          <a:lstStyle/>
          <a:p>
            <a:pPr eaLnBrk="1" hangingPunct="1"/>
            <a:r>
              <a:rPr lang="en-US" b="1" dirty="0" smtClean="0"/>
              <a:t>THE ANTI-BRIBERY PROVISIONS:  SPECIFIC ELEMENTS</a:t>
            </a:r>
          </a:p>
        </p:txBody>
      </p:sp>
      <p:sp>
        <p:nvSpPr>
          <p:cNvPr id="23556" name="Rectangle 5"/>
          <p:cNvSpPr>
            <a:spLocks noGrp="1" noChangeArrowheads="1"/>
          </p:cNvSpPr>
          <p:nvPr>
            <p:ph type="body" idx="1"/>
          </p:nvPr>
        </p:nvSpPr>
        <p:spPr>
          <a:xfrm>
            <a:off x="455613" y="1600200"/>
            <a:ext cx="8229600" cy="4119563"/>
          </a:xfrm>
        </p:spPr>
        <p:txBody>
          <a:bodyPr>
            <a:normAutofit fontScale="62500" lnSpcReduction="20000"/>
          </a:bodyPr>
          <a:lstStyle/>
          <a:p>
            <a:pPr marL="0" indent="0" algn="just" eaLnBrk="1" hangingPunct="1"/>
            <a:r>
              <a:rPr lang="en-US" dirty="0" smtClean="0"/>
              <a:t> A violation of the anti-bribery provisions occurs when</a:t>
            </a:r>
          </a:p>
          <a:p>
            <a:pPr lvl="1" algn="just" eaLnBrk="1" hangingPunct="1">
              <a:spcBef>
                <a:spcPct val="60000"/>
              </a:spcBef>
            </a:pPr>
            <a:r>
              <a:rPr lang="en-US" dirty="0" smtClean="0"/>
              <a:t>A person covered by the FCPA (or conspirator or aider and abettor)</a:t>
            </a:r>
          </a:p>
          <a:p>
            <a:pPr lvl="1" algn="just" eaLnBrk="1" hangingPunct="1">
              <a:spcBef>
                <a:spcPct val="60000"/>
              </a:spcBef>
            </a:pPr>
            <a:r>
              <a:rPr lang="en-US" dirty="0" smtClean="0"/>
              <a:t>Performs any act (using the instruments of interstate commerce or while otherwise being subject to U.S. jurisdiction) in furtherance of</a:t>
            </a:r>
          </a:p>
          <a:p>
            <a:pPr lvl="1" algn="just" eaLnBrk="1" hangingPunct="1">
              <a:spcBef>
                <a:spcPct val="60000"/>
              </a:spcBef>
            </a:pPr>
            <a:r>
              <a:rPr lang="en-US" dirty="0" smtClean="0"/>
              <a:t>An offer, gift, promise or authorization of the giving of</a:t>
            </a:r>
          </a:p>
          <a:p>
            <a:pPr lvl="1" algn="just" eaLnBrk="1" hangingPunct="1">
              <a:spcBef>
                <a:spcPct val="60000"/>
              </a:spcBef>
            </a:pPr>
            <a:r>
              <a:rPr lang="en-US" dirty="0" smtClean="0"/>
              <a:t>“Anything of value”</a:t>
            </a:r>
          </a:p>
          <a:p>
            <a:pPr lvl="1" algn="just" eaLnBrk="1" hangingPunct="1">
              <a:spcBef>
                <a:spcPct val="60000"/>
              </a:spcBef>
            </a:pPr>
            <a:r>
              <a:rPr lang="en-US" dirty="0" smtClean="0"/>
              <a:t>To a non-U.S. government official</a:t>
            </a:r>
          </a:p>
          <a:p>
            <a:pPr lvl="1" algn="just" eaLnBrk="1" hangingPunct="1">
              <a:spcBef>
                <a:spcPct val="60000"/>
              </a:spcBef>
            </a:pPr>
            <a:r>
              <a:rPr lang="en-US" dirty="0" smtClean="0"/>
              <a:t>Whether “directly or indirectly”</a:t>
            </a:r>
          </a:p>
          <a:p>
            <a:pPr lvl="1" algn="just" eaLnBrk="1" hangingPunct="1">
              <a:spcBef>
                <a:spcPct val="60000"/>
              </a:spcBef>
            </a:pPr>
            <a:r>
              <a:rPr lang="en-US" dirty="0" smtClean="0"/>
              <a:t>For an improper purpose:  i.e. to influence or induce the official to misuse his/her official position.</a:t>
            </a:r>
          </a:p>
          <a:p>
            <a:pPr lvl="1" algn="just" eaLnBrk="1" hangingPunct="1">
              <a:spcBef>
                <a:spcPct val="60000"/>
              </a:spcBef>
            </a:pPr>
            <a:r>
              <a:rPr lang="en-US" dirty="0" smtClean="0"/>
              <a:t>Unless it falls within an FCPA exception or an affirmative defense would succeed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0"/>
          </p:nvPr>
        </p:nvSpPr>
        <p:spPr>
          <a:noFill/>
        </p:spPr>
        <p:txBody>
          <a:bodyPr/>
          <a:lstStyle/>
          <a:p>
            <a:pPr defTabSz="801688">
              <a:tabLst>
                <a:tab pos="2571750" algn="l"/>
              </a:tabLst>
            </a:pPr>
            <a:fld id="{A15E4D9C-DC21-4D91-B1CA-E4886F2031D7}" type="slidenum">
              <a:rPr lang="en-US"/>
              <a:pPr defTabSz="801688">
                <a:tabLst>
                  <a:tab pos="2571750" algn="l"/>
                </a:tabLst>
              </a:pPr>
              <a:t>15</a:t>
            </a:fld>
            <a:endParaRPr lang="en-US"/>
          </a:p>
        </p:txBody>
      </p:sp>
      <p:sp>
        <p:nvSpPr>
          <p:cNvPr id="24579" name="Rectangle 7"/>
          <p:cNvSpPr>
            <a:spLocks noGrp="1" noChangeArrowheads="1"/>
          </p:cNvSpPr>
          <p:nvPr>
            <p:ph type="title"/>
          </p:nvPr>
        </p:nvSpPr>
        <p:spPr/>
        <p:txBody>
          <a:bodyPr>
            <a:normAutofit fontScale="90000"/>
          </a:bodyPr>
          <a:lstStyle/>
          <a:p>
            <a:pPr eaLnBrk="1" hangingPunct="1"/>
            <a:r>
              <a:rPr lang="en-US" b="1" dirty="0" smtClean="0"/>
              <a:t>COVERED PERSON: To whom does the FCPA apply?</a:t>
            </a:r>
          </a:p>
        </p:txBody>
      </p:sp>
      <p:sp>
        <p:nvSpPr>
          <p:cNvPr id="24580" name="Rectangle 8"/>
          <p:cNvSpPr>
            <a:spLocks noGrp="1" noChangeArrowheads="1"/>
          </p:cNvSpPr>
          <p:nvPr>
            <p:ph type="body" sz="half" idx="1"/>
          </p:nvPr>
        </p:nvSpPr>
        <p:spPr>
          <a:xfrm>
            <a:off x="455613" y="1600200"/>
            <a:ext cx="4480560" cy="4389120"/>
          </a:xfrm>
        </p:spPr>
        <p:txBody>
          <a:bodyPr>
            <a:normAutofit fontScale="62500" lnSpcReduction="20000"/>
          </a:bodyPr>
          <a:lstStyle/>
          <a:p>
            <a:pPr marL="228600" indent="-228600" algn="just" eaLnBrk="1" hangingPunct="1">
              <a:buFont typeface="Wingdings" pitchFamily="2" charset="2"/>
              <a:buChar char="§"/>
              <a:tabLst>
                <a:tab pos="6629400" algn="l"/>
              </a:tabLst>
            </a:pPr>
            <a:r>
              <a:rPr lang="en-US" dirty="0" smtClean="0"/>
              <a:t>U.S. residents</a:t>
            </a:r>
          </a:p>
          <a:p>
            <a:pPr marL="228600" indent="-228600" algn="just" eaLnBrk="1" hangingPunct="1">
              <a:buFont typeface="Wingdings" pitchFamily="2" charset="2"/>
              <a:buChar char="§"/>
              <a:tabLst>
                <a:tab pos="6629400" algn="l"/>
              </a:tabLst>
            </a:pPr>
            <a:r>
              <a:rPr lang="en-US" dirty="0" smtClean="0"/>
              <a:t>Businesses organized outside the U.S. with principal place of business in the U.S.</a:t>
            </a:r>
          </a:p>
          <a:p>
            <a:pPr marL="228600" indent="-228600" algn="just" eaLnBrk="1" hangingPunct="1">
              <a:buFont typeface="Wingdings" pitchFamily="2" charset="2"/>
              <a:buChar char="§"/>
              <a:tabLst>
                <a:tab pos="6629400" algn="l"/>
              </a:tabLst>
            </a:pPr>
            <a:r>
              <a:rPr lang="en-US" dirty="0" smtClean="0"/>
              <a:t>Non-U.S. issuers of U.S. securities</a:t>
            </a:r>
          </a:p>
          <a:p>
            <a:pPr marL="228600" indent="-228600" algn="just" eaLnBrk="1" hangingPunct="1">
              <a:buFont typeface="Wingdings" pitchFamily="2" charset="2"/>
              <a:buChar char="§"/>
              <a:tabLst>
                <a:tab pos="6629400" algn="l"/>
              </a:tabLst>
            </a:pPr>
            <a:r>
              <a:rPr lang="en-US" dirty="0" smtClean="0"/>
              <a:t>Any non-U.S. individual or foreign entity “while in the territory of the United States” </a:t>
            </a:r>
          </a:p>
          <a:p>
            <a:pPr marL="228600" indent="-228600" algn="just" eaLnBrk="1" hangingPunct="1">
              <a:buFont typeface="Wingdings" pitchFamily="2" charset="2"/>
              <a:buChar char="§"/>
              <a:tabLst>
                <a:tab pos="6629400" algn="l"/>
              </a:tabLst>
            </a:pPr>
            <a:r>
              <a:rPr lang="en-US" dirty="0" smtClean="0"/>
              <a:t>Officers, directors, employees and agents of the foregoing; stockholders acting on their behalf</a:t>
            </a:r>
          </a:p>
          <a:p>
            <a:pPr marL="228600" indent="-228600" algn="just" eaLnBrk="1" hangingPunct="1">
              <a:buFont typeface="Wingdings" pitchFamily="2" charset="2"/>
              <a:buChar char="§"/>
              <a:tabLst>
                <a:tab pos="6629400" algn="l"/>
              </a:tabLst>
            </a:pPr>
            <a:r>
              <a:rPr lang="en-US" dirty="0" smtClean="0"/>
              <a:t>But only if they are using instrumentalities of interstate commerce in furtherance of an impermissible act</a:t>
            </a:r>
          </a:p>
        </p:txBody>
      </p:sp>
      <p:pic>
        <p:nvPicPr>
          <p:cNvPr id="24581" name="Picture 9"/>
          <p:cNvPicPr>
            <a:picLocks noGrp="1" noChangeAspect="1" noChangeArrowheads="1"/>
          </p:cNvPicPr>
          <p:nvPr>
            <p:ph sz="half" idx="2"/>
          </p:nvPr>
        </p:nvPicPr>
        <p:blipFill>
          <a:blip r:embed="rId2" cstate="print"/>
          <a:srcRect/>
          <a:stretch>
            <a:fillRect/>
          </a:stretch>
        </p:blipFill>
        <p:spPr>
          <a:xfrm>
            <a:off x="5849935" y="1600200"/>
            <a:ext cx="2558101" cy="2560320"/>
          </a:xfrm>
          <a:noFill/>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0"/>
          </p:nvPr>
        </p:nvSpPr>
        <p:spPr>
          <a:noFill/>
        </p:spPr>
        <p:txBody>
          <a:bodyPr/>
          <a:lstStyle/>
          <a:p>
            <a:pPr defTabSz="801688">
              <a:tabLst>
                <a:tab pos="2571750" algn="l"/>
              </a:tabLst>
            </a:pPr>
            <a:fld id="{B470D531-D754-4686-922D-8922344BECF6}" type="slidenum">
              <a:rPr lang="en-US"/>
              <a:pPr defTabSz="801688">
                <a:tabLst>
                  <a:tab pos="2571750" algn="l"/>
                </a:tabLst>
              </a:pPr>
              <a:t>16</a:t>
            </a:fld>
            <a:endParaRPr lang="en-US"/>
          </a:p>
        </p:txBody>
      </p:sp>
      <p:sp>
        <p:nvSpPr>
          <p:cNvPr id="25603" name="Rectangle 5"/>
          <p:cNvSpPr>
            <a:spLocks noGrp="1" noChangeArrowheads="1"/>
          </p:cNvSpPr>
          <p:nvPr>
            <p:ph type="title"/>
          </p:nvPr>
        </p:nvSpPr>
        <p:spPr>
          <a:xfrm>
            <a:off x="227013" y="455613"/>
            <a:ext cx="8709025" cy="768350"/>
          </a:xfrm>
        </p:spPr>
        <p:txBody>
          <a:bodyPr>
            <a:normAutofit fontScale="90000"/>
          </a:bodyPr>
          <a:lstStyle/>
          <a:p>
            <a:pPr eaLnBrk="1" hangingPunct="1"/>
            <a:r>
              <a:rPr lang="en-US" dirty="0" smtClean="0"/>
              <a:t>COVERED PERSON: To whom does the FCPA apply?</a:t>
            </a:r>
          </a:p>
        </p:txBody>
      </p:sp>
      <p:sp>
        <p:nvSpPr>
          <p:cNvPr id="25604" name="Rectangle 6"/>
          <p:cNvSpPr>
            <a:spLocks noGrp="1" noChangeArrowheads="1"/>
          </p:cNvSpPr>
          <p:nvPr>
            <p:ph type="body" sz="half" idx="1"/>
          </p:nvPr>
        </p:nvSpPr>
        <p:spPr>
          <a:xfrm>
            <a:off x="455613" y="1600200"/>
            <a:ext cx="4038600" cy="4480560"/>
          </a:xfrm>
        </p:spPr>
        <p:txBody>
          <a:bodyPr>
            <a:normAutofit fontScale="70000" lnSpcReduction="20000"/>
          </a:bodyPr>
          <a:lstStyle/>
          <a:p>
            <a:pPr marL="0" indent="0" algn="just" eaLnBrk="1" hangingPunct="1">
              <a:spcBef>
                <a:spcPct val="80000"/>
              </a:spcBef>
              <a:buFont typeface="Wingdings" pitchFamily="2" charset="2"/>
              <a:buChar char="§"/>
            </a:pPr>
            <a:r>
              <a:rPr lang="en-US" dirty="0" smtClean="0"/>
              <a:t>	“U.S. Persons,” meaning:</a:t>
            </a:r>
          </a:p>
          <a:p>
            <a:pPr lvl="2" algn="just" eaLnBrk="1" hangingPunct="1">
              <a:spcBef>
                <a:spcPct val="80000"/>
              </a:spcBef>
            </a:pPr>
            <a:r>
              <a:rPr lang="en-US" dirty="0" smtClean="0"/>
              <a:t>U.S. citizens</a:t>
            </a:r>
          </a:p>
          <a:p>
            <a:pPr lvl="2" algn="just" eaLnBrk="1" hangingPunct="1">
              <a:spcBef>
                <a:spcPct val="80000"/>
              </a:spcBef>
            </a:pPr>
            <a:r>
              <a:rPr lang="en-US" dirty="0" smtClean="0"/>
              <a:t>U.S. organized entities (including issuers)</a:t>
            </a:r>
          </a:p>
          <a:p>
            <a:pPr lvl="1" algn="just" eaLnBrk="1" hangingPunct="1">
              <a:spcBef>
                <a:spcPct val="80000"/>
              </a:spcBef>
            </a:pPr>
            <a:r>
              <a:rPr lang="en-US" dirty="0" smtClean="0"/>
              <a:t>U.S. Persons who are officers, directors, employees, agents or stockholders acting on behalf of U.S. organized issuers</a:t>
            </a:r>
          </a:p>
          <a:p>
            <a:pPr lvl="1" algn="just" eaLnBrk="1" hangingPunct="1">
              <a:spcBef>
                <a:spcPct val="80000"/>
              </a:spcBef>
              <a:buFont typeface="Wingdings" pitchFamily="2" charset="2"/>
              <a:buNone/>
            </a:pPr>
            <a:r>
              <a:rPr lang="en-US" i="1" dirty="0" smtClean="0"/>
              <a:t>Anywhere, whether or not using instrumentalities of interstate commerce</a:t>
            </a:r>
          </a:p>
        </p:txBody>
      </p:sp>
      <p:pic>
        <p:nvPicPr>
          <p:cNvPr id="25605" name="Picture 7"/>
          <p:cNvPicPr>
            <a:picLocks noGrp="1" noChangeArrowheads="1"/>
          </p:cNvPicPr>
          <p:nvPr>
            <p:ph sz="half" idx="2"/>
          </p:nvPr>
        </p:nvPicPr>
        <p:blipFill>
          <a:blip r:embed="rId2" cstate="print"/>
          <a:srcRect/>
          <a:stretch>
            <a:fillRect/>
          </a:stretch>
        </p:blipFill>
        <p:spPr>
          <a:xfrm>
            <a:off x="5849938" y="1600200"/>
            <a:ext cx="2560320" cy="2560320"/>
          </a:xfrm>
          <a:noFill/>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pPr defTabSz="801688">
              <a:tabLst>
                <a:tab pos="2571750" algn="l"/>
              </a:tabLst>
            </a:pPr>
            <a:fld id="{5BCAD8C9-206B-4E36-9D33-D3BBC7FC33EF}" type="slidenum">
              <a:rPr lang="en-US"/>
              <a:pPr defTabSz="801688">
                <a:tabLst>
                  <a:tab pos="2571750" algn="l"/>
                </a:tabLst>
              </a:pPr>
              <a:t>17</a:t>
            </a:fld>
            <a:endParaRPr lang="en-US"/>
          </a:p>
        </p:txBody>
      </p:sp>
      <p:sp>
        <p:nvSpPr>
          <p:cNvPr id="26627" name="Rectangle 4"/>
          <p:cNvSpPr>
            <a:spLocks noGrp="1" noChangeArrowheads="1"/>
          </p:cNvSpPr>
          <p:nvPr>
            <p:ph type="title"/>
          </p:nvPr>
        </p:nvSpPr>
        <p:spPr>
          <a:xfrm>
            <a:off x="227013" y="455613"/>
            <a:ext cx="8709025" cy="768350"/>
          </a:xfrm>
        </p:spPr>
        <p:txBody>
          <a:bodyPr>
            <a:normAutofit fontScale="90000"/>
          </a:bodyPr>
          <a:lstStyle/>
          <a:p>
            <a:pPr eaLnBrk="1" hangingPunct="1"/>
            <a:r>
              <a:rPr lang="en-US" b="1" dirty="0" smtClean="0"/>
              <a:t>COVERED PERSON: To whom does the FCPA apply?</a:t>
            </a:r>
          </a:p>
        </p:txBody>
      </p:sp>
      <p:sp>
        <p:nvSpPr>
          <p:cNvPr id="26628" name="Rectangle 5"/>
          <p:cNvSpPr>
            <a:spLocks noGrp="1" noChangeArrowheads="1"/>
          </p:cNvSpPr>
          <p:nvPr>
            <p:ph type="body" idx="1"/>
          </p:nvPr>
        </p:nvSpPr>
        <p:spPr>
          <a:xfrm>
            <a:off x="455613" y="1600200"/>
            <a:ext cx="8229600" cy="4114800"/>
          </a:xfrm>
        </p:spPr>
        <p:txBody>
          <a:bodyPr>
            <a:normAutofit fontScale="70000" lnSpcReduction="20000"/>
          </a:bodyPr>
          <a:lstStyle/>
          <a:p>
            <a:pPr marL="0" indent="0" algn="just" eaLnBrk="1" hangingPunct="1">
              <a:spcBef>
                <a:spcPct val="80000"/>
              </a:spcBef>
            </a:pPr>
            <a:r>
              <a:rPr lang="en-US" dirty="0" smtClean="0"/>
              <a:t>Non-U.S. subsidiaries of an issuer are not themselves subject to the anti-bribery provisions of the FCPA, but they:</a:t>
            </a:r>
          </a:p>
          <a:p>
            <a:pPr lvl="1" algn="just" eaLnBrk="1" hangingPunct="1">
              <a:spcBef>
                <a:spcPct val="80000"/>
              </a:spcBef>
            </a:pPr>
            <a:r>
              <a:rPr lang="en-US" dirty="0" smtClean="0"/>
              <a:t>may be deemed to be agents of the U.S. parent</a:t>
            </a:r>
          </a:p>
          <a:p>
            <a:pPr lvl="1" algn="just" eaLnBrk="1" hangingPunct="1">
              <a:spcBef>
                <a:spcPct val="80000"/>
              </a:spcBef>
            </a:pPr>
            <a:r>
              <a:rPr lang="en-US" dirty="0" smtClean="0"/>
              <a:t>may have U.S.-citizen employees who are subject to FCPA</a:t>
            </a:r>
          </a:p>
          <a:p>
            <a:pPr lvl="1" algn="just" eaLnBrk="1" hangingPunct="1">
              <a:spcBef>
                <a:spcPct val="80000"/>
              </a:spcBef>
            </a:pPr>
            <a:r>
              <a:rPr lang="en-US" dirty="0" smtClean="0"/>
              <a:t>will be subject to local anti-bribery and other laws</a:t>
            </a:r>
          </a:p>
          <a:p>
            <a:pPr marL="0" indent="0" algn="just" eaLnBrk="1" hangingPunct="1">
              <a:spcBef>
                <a:spcPct val="80000"/>
              </a:spcBef>
            </a:pPr>
            <a:r>
              <a:rPr lang="en-US" dirty="0" smtClean="0"/>
              <a:t>The SEC holds U.S. issuers accountable for inadequate internal accounting controls or inaccurate books and records when subsidiaries disguise bribes to foreign officials even if the U.S. issuer does not know or have reason to know that the books and records of the subsidiary are inaccurate.</a:t>
            </a:r>
          </a:p>
          <a:p>
            <a:pPr marL="0" indent="0" algn="just" eaLnBrk="1" hangingPunct="1">
              <a:spcBef>
                <a:spcPct val="80000"/>
              </a:spcBef>
            </a:pPr>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p>
            <a:pPr defTabSz="801688">
              <a:tabLst>
                <a:tab pos="2571750" algn="l"/>
              </a:tabLst>
            </a:pPr>
            <a:fld id="{AF45D9EE-18B5-40EC-BFC6-9FBD149A691C}" type="slidenum">
              <a:rPr lang="en-US"/>
              <a:pPr defTabSz="801688">
                <a:tabLst>
                  <a:tab pos="2571750" algn="l"/>
                </a:tabLst>
              </a:pPr>
              <a:t>18</a:t>
            </a:fld>
            <a:endParaRPr lang="en-US"/>
          </a:p>
        </p:txBody>
      </p:sp>
      <p:sp>
        <p:nvSpPr>
          <p:cNvPr id="27651" name="Rectangle 5"/>
          <p:cNvSpPr>
            <a:spLocks noGrp="1" noChangeArrowheads="1"/>
          </p:cNvSpPr>
          <p:nvPr>
            <p:ph type="title"/>
          </p:nvPr>
        </p:nvSpPr>
        <p:spPr/>
        <p:txBody>
          <a:bodyPr>
            <a:normAutofit fontScale="90000"/>
          </a:bodyPr>
          <a:lstStyle/>
          <a:p>
            <a:pPr eaLnBrk="1" hangingPunct="1"/>
            <a:r>
              <a:rPr lang="en-US" b="1" dirty="0" smtClean="0"/>
              <a:t>Instrumentalities of Interstate Commerce</a:t>
            </a:r>
          </a:p>
        </p:txBody>
      </p:sp>
      <p:sp>
        <p:nvSpPr>
          <p:cNvPr id="27652" name="Rectangle 6"/>
          <p:cNvSpPr>
            <a:spLocks noGrp="1" noChangeArrowheads="1"/>
          </p:cNvSpPr>
          <p:nvPr>
            <p:ph type="body" idx="1"/>
          </p:nvPr>
        </p:nvSpPr>
        <p:spPr>
          <a:xfrm>
            <a:off x="455613" y="1600200"/>
            <a:ext cx="8229600" cy="4023360"/>
          </a:xfrm>
        </p:spPr>
        <p:txBody>
          <a:bodyPr>
            <a:normAutofit fontScale="70000" lnSpcReduction="20000"/>
          </a:bodyPr>
          <a:lstStyle/>
          <a:p>
            <a:pPr marL="0" indent="0" eaLnBrk="1" hangingPunct="1">
              <a:spcBef>
                <a:spcPct val="80000"/>
              </a:spcBef>
              <a:buFont typeface="Wingdings" pitchFamily="2" charset="2"/>
              <a:buChar char="§"/>
            </a:pPr>
            <a:r>
              <a:rPr lang="en-US" dirty="0" smtClean="0"/>
              <a:t>	Telephone calls</a:t>
            </a:r>
          </a:p>
          <a:p>
            <a:pPr marL="0" indent="0" eaLnBrk="1" hangingPunct="1">
              <a:spcBef>
                <a:spcPct val="80000"/>
              </a:spcBef>
              <a:buFont typeface="Wingdings" pitchFamily="2" charset="2"/>
              <a:buChar char="§"/>
            </a:pPr>
            <a:r>
              <a:rPr lang="en-US" dirty="0" smtClean="0"/>
              <a:t>	Faxes</a:t>
            </a:r>
          </a:p>
          <a:p>
            <a:pPr marL="0" indent="0" eaLnBrk="1" hangingPunct="1">
              <a:spcBef>
                <a:spcPct val="80000"/>
              </a:spcBef>
              <a:buFont typeface="Wingdings" pitchFamily="2" charset="2"/>
              <a:buChar char="§"/>
            </a:pPr>
            <a:r>
              <a:rPr lang="en-US" dirty="0" smtClean="0"/>
              <a:t>	E-mails</a:t>
            </a:r>
          </a:p>
          <a:p>
            <a:pPr marL="0" indent="0" eaLnBrk="1" hangingPunct="1">
              <a:spcBef>
                <a:spcPct val="80000"/>
              </a:spcBef>
              <a:buFont typeface="Wingdings" pitchFamily="2" charset="2"/>
              <a:buChar char="§"/>
            </a:pPr>
            <a:r>
              <a:rPr lang="en-US" dirty="0" smtClean="0"/>
              <a:t>	U.S. mail or other carrier services</a:t>
            </a:r>
          </a:p>
          <a:p>
            <a:pPr marL="0" indent="0" eaLnBrk="1" hangingPunct="1">
              <a:spcBef>
                <a:spcPct val="80000"/>
              </a:spcBef>
              <a:buFont typeface="Wingdings" pitchFamily="2" charset="2"/>
              <a:buChar char="§"/>
            </a:pPr>
            <a:r>
              <a:rPr lang="en-US" dirty="0" smtClean="0"/>
              <a:t>	U.S. travel</a:t>
            </a:r>
          </a:p>
          <a:p>
            <a:pPr marL="0" indent="0" eaLnBrk="1" hangingPunct="1">
              <a:spcBef>
                <a:spcPct val="80000"/>
              </a:spcBef>
              <a:buFont typeface="Wingdings" pitchFamily="2" charset="2"/>
              <a:buChar char="§"/>
            </a:pPr>
            <a:r>
              <a:rPr lang="en-US" dirty="0" smtClean="0"/>
              <a:t>	Make an entry in records</a:t>
            </a:r>
          </a:p>
          <a:p>
            <a:pPr marL="0" indent="0" eaLnBrk="1" hangingPunct="1">
              <a:spcBef>
                <a:spcPct val="80000"/>
              </a:spcBef>
              <a:buFont typeface="Wingdings" pitchFamily="2" charset="2"/>
              <a:buChar char="§"/>
            </a:pPr>
            <a:r>
              <a:rPr lang="en-US" dirty="0" smtClean="0"/>
              <a:t>	Wiring money through a bank in the U.S.</a:t>
            </a:r>
          </a:p>
        </p:txBody>
      </p:sp>
      <p:pic>
        <p:nvPicPr>
          <p:cNvPr id="27653" name="Picture 4" descr="MCBD06621_0000[1]"/>
          <p:cNvPicPr>
            <a:picLocks noChangeArrowheads="1"/>
          </p:cNvPicPr>
          <p:nvPr/>
        </p:nvPicPr>
        <p:blipFill>
          <a:blip r:embed="rId2" cstate="print"/>
          <a:srcRect/>
          <a:stretch>
            <a:fillRect/>
          </a:stretch>
        </p:blipFill>
        <p:spPr bwMode="auto">
          <a:xfrm>
            <a:off x="6191250" y="1670050"/>
            <a:ext cx="2560320" cy="256032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66966D3C-CF6E-40DB-820A-5F5A349C0CA2}" type="slidenum">
              <a:rPr lang="en-US"/>
              <a:pPr/>
              <a:t>19</a:t>
            </a:fld>
            <a:endParaRPr lang="en-US">
              <a:latin typeface="Trebuchet MS" pitchFamily="34" charset="0"/>
            </a:endParaRPr>
          </a:p>
        </p:txBody>
      </p:sp>
      <p:sp>
        <p:nvSpPr>
          <p:cNvPr id="35842" name="Rectangle 4"/>
          <p:cNvSpPr>
            <a:spLocks noGrp="1" noChangeArrowheads="1"/>
          </p:cNvSpPr>
          <p:nvPr>
            <p:ph type="title"/>
          </p:nvPr>
        </p:nvSpPr>
        <p:spPr/>
        <p:txBody>
          <a:bodyPr>
            <a:normAutofit fontScale="90000"/>
          </a:bodyPr>
          <a:lstStyle/>
          <a:p>
            <a:r>
              <a:rPr lang="en-GB" b="1" dirty="0" smtClean="0"/>
              <a:t>Key Differences between UK Bribery Act 2010 and the FCPA </a:t>
            </a:r>
            <a:r>
              <a:rPr lang="en-GB" b="1" dirty="0" smtClean="0"/>
              <a:t>include :</a:t>
            </a:r>
            <a:endParaRPr lang="en-US" b="1" dirty="0" smtClean="0"/>
          </a:p>
        </p:txBody>
      </p:sp>
      <p:sp>
        <p:nvSpPr>
          <p:cNvPr id="35843" name="Rectangle 5"/>
          <p:cNvSpPr>
            <a:spLocks noGrp="1" noChangeArrowheads="1"/>
          </p:cNvSpPr>
          <p:nvPr>
            <p:ph type="body" idx="1"/>
          </p:nvPr>
        </p:nvSpPr>
        <p:spPr>
          <a:xfrm>
            <a:off x="539750" y="2492896"/>
            <a:ext cx="8138160" cy="1828800"/>
          </a:xfrm>
        </p:spPr>
        <p:txBody>
          <a:bodyPr/>
          <a:lstStyle/>
          <a:p>
            <a:pPr eaLnBrk="1" hangingPunct="1">
              <a:buFont typeface="Times" charset="0"/>
              <a:buNone/>
            </a:pPr>
            <a:endParaRPr lang="en-GB" sz="800" dirty="0" smtClean="0"/>
          </a:p>
          <a:p>
            <a:pPr lvl="1" eaLnBrk="1" hangingPunct="1"/>
            <a:r>
              <a:rPr lang="en-GB" sz="2100" dirty="0" smtClean="0"/>
              <a:t>Covers commercial bribery in addition to bribery of public officials</a:t>
            </a:r>
          </a:p>
          <a:p>
            <a:pPr lvl="1" eaLnBrk="1" hangingPunct="1"/>
            <a:r>
              <a:rPr lang="en-GB" sz="2100" dirty="0" smtClean="0"/>
              <a:t>No statutory exceptions (but possible prosecutorial discretion) for </a:t>
            </a:r>
            <a:r>
              <a:rPr lang="en-GB" altLang="en-US" sz="2100" dirty="0" smtClean="0"/>
              <a:t>“</a:t>
            </a:r>
            <a:r>
              <a:rPr lang="en-GB" sz="2100" dirty="0" smtClean="0"/>
              <a:t>grease</a:t>
            </a:r>
            <a:r>
              <a:rPr lang="en-GB" altLang="en-US" sz="2100" dirty="0" smtClean="0"/>
              <a:t>”</a:t>
            </a:r>
            <a:r>
              <a:rPr lang="en-GB" sz="2100" dirty="0" smtClean="0"/>
              <a:t> payments</a:t>
            </a:r>
          </a:p>
          <a:p>
            <a:pPr lvl="1" eaLnBrk="1" hangingPunct="1"/>
            <a:r>
              <a:rPr lang="en-GB" sz="2100" dirty="0" err="1" smtClean="0"/>
              <a:t>Defense</a:t>
            </a:r>
            <a:r>
              <a:rPr lang="en-GB" sz="2100" dirty="0" smtClean="0"/>
              <a:t> at the corporate level for having adequate procedures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43000"/>
          </a:xfrm>
        </p:spPr>
        <p:txBody>
          <a:bodyPr/>
          <a:lstStyle/>
          <a:p>
            <a:r>
              <a:rPr lang="en-US" b="1" dirty="0" smtClean="0"/>
              <a:t>Agenda</a:t>
            </a:r>
            <a:endParaRPr lang="en-IN" b="1" dirty="0"/>
          </a:p>
        </p:txBody>
      </p:sp>
      <p:sp>
        <p:nvSpPr>
          <p:cNvPr id="5" name="Content Placeholder 4"/>
          <p:cNvSpPr>
            <a:spLocks noGrp="1"/>
          </p:cNvSpPr>
          <p:nvPr>
            <p:ph idx="1"/>
          </p:nvPr>
        </p:nvSpPr>
        <p:spPr>
          <a:xfrm>
            <a:off x="446856" y="1600200"/>
            <a:ext cx="8445624" cy="4525963"/>
          </a:xfrm>
        </p:spPr>
        <p:txBody>
          <a:bodyPr/>
          <a:lstStyle/>
          <a:p>
            <a:r>
              <a:rPr lang="en-US" dirty="0" smtClean="0"/>
              <a:t>Why should I care about global anti-corruption legislations?</a:t>
            </a:r>
          </a:p>
          <a:p>
            <a:r>
              <a:rPr lang="en-US" dirty="0" smtClean="0"/>
              <a:t>What are the key global anti-corruption legislations that I should be concerned with?</a:t>
            </a:r>
          </a:p>
          <a:p>
            <a:r>
              <a:rPr lang="en-US" dirty="0" smtClean="0"/>
              <a:t>How can I leverage knowledge from these legislations?</a:t>
            </a:r>
          </a:p>
          <a:p>
            <a:r>
              <a:rPr lang="en-US" dirty="0" smtClean="0"/>
              <a:t>What are the next steps?</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685800" y="2130425"/>
            <a:ext cx="7772400" cy="493713"/>
          </a:xfrm>
        </p:spPr>
        <p:txBody>
          <a:bodyPr>
            <a:normAutofit fontScale="90000"/>
          </a:bodyPr>
          <a:lstStyle/>
          <a:p>
            <a:pPr eaLnBrk="1" hangingPunct="1"/>
            <a:r>
              <a:rPr lang="en-US" sz="3600" b="1" dirty="0" smtClean="0"/>
              <a:t>International Conventions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p:spPr>
        <p:txBody>
          <a:bodyPr/>
          <a:lstStyle/>
          <a:p>
            <a:pPr defTabSz="801688">
              <a:tabLst>
                <a:tab pos="2571750" algn="l"/>
              </a:tabLst>
            </a:pPr>
            <a:fld id="{D3C85523-F811-4465-A4E5-6AABE4BF9FDD}" type="slidenum">
              <a:rPr lang="en-US"/>
              <a:pPr defTabSz="801688">
                <a:tabLst>
                  <a:tab pos="2571750" algn="l"/>
                </a:tabLst>
              </a:pPr>
              <a:t>21</a:t>
            </a:fld>
            <a:endParaRPr lang="en-US"/>
          </a:p>
        </p:txBody>
      </p:sp>
      <p:sp>
        <p:nvSpPr>
          <p:cNvPr id="71683" name="Rectangle 4"/>
          <p:cNvSpPr>
            <a:spLocks noGrp="1" noChangeArrowheads="1"/>
          </p:cNvSpPr>
          <p:nvPr>
            <p:ph type="title"/>
          </p:nvPr>
        </p:nvSpPr>
        <p:spPr>
          <a:xfrm>
            <a:off x="227013" y="455613"/>
            <a:ext cx="8709025" cy="768350"/>
          </a:xfrm>
        </p:spPr>
        <p:txBody>
          <a:bodyPr>
            <a:normAutofit fontScale="90000"/>
          </a:bodyPr>
          <a:lstStyle/>
          <a:p>
            <a:pPr eaLnBrk="1" hangingPunct="1"/>
            <a:r>
              <a:rPr lang="en-US" b="1" dirty="0" smtClean="0"/>
              <a:t>Inter-American (“OAS”) Convention Against Corruption (1997)</a:t>
            </a:r>
          </a:p>
        </p:txBody>
      </p:sp>
      <p:sp>
        <p:nvSpPr>
          <p:cNvPr id="71684" name="Rectangle 5"/>
          <p:cNvSpPr>
            <a:spLocks noGrp="1" noChangeArrowheads="1"/>
          </p:cNvSpPr>
          <p:nvPr>
            <p:ph type="body" idx="1"/>
          </p:nvPr>
        </p:nvSpPr>
        <p:spPr>
          <a:xfrm>
            <a:off x="455613" y="1600200"/>
            <a:ext cx="8229600" cy="4194175"/>
          </a:xfrm>
        </p:spPr>
        <p:txBody>
          <a:bodyPr>
            <a:normAutofit fontScale="70000" lnSpcReduction="20000"/>
          </a:bodyPr>
          <a:lstStyle/>
          <a:p>
            <a:pPr marL="0" indent="0" algn="just" eaLnBrk="1" hangingPunct="1">
              <a:spcBef>
                <a:spcPct val="0"/>
              </a:spcBef>
              <a:spcAft>
                <a:spcPct val="30000"/>
              </a:spcAft>
            </a:pPr>
            <a:r>
              <a:rPr lang="en-US" dirty="0" smtClean="0"/>
              <a:t>Requires each Party to criminalize:</a:t>
            </a:r>
          </a:p>
          <a:p>
            <a:pPr lvl="1" algn="just" eaLnBrk="1" hangingPunct="1">
              <a:spcBef>
                <a:spcPct val="0"/>
              </a:spcBef>
              <a:spcAft>
                <a:spcPct val="30000"/>
              </a:spcAft>
            </a:pPr>
            <a:r>
              <a:rPr lang="en-US" dirty="0" smtClean="0"/>
              <a:t>Bribery of, and receipt of bribes by, national officials</a:t>
            </a:r>
          </a:p>
          <a:p>
            <a:pPr lvl="1" algn="just" eaLnBrk="1" hangingPunct="1">
              <a:spcBef>
                <a:spcPct val="0"/>
              </a:spcBef>
              <a:spcAft>
                <a:spcPct val="30000"/>
              </a:spcAft>
            </a:pPr>
            <a:r>
              <a:rPr lang="en-US" dirty="0" smtClean="0"/>
              <a:t>Bribery of foreign officials:</a:t>
            </a:r>
          </a:p>
          <a:p>
            <a:pPr lvl="2" algn="just" eaLnBrk="1" hangingPunct="1">
              <a:spcBef>
                <a:spcPct val="0"/>
              </a:spcBef>
              <a:spcAft>
                <a:spcPct val="30000"/>
              </a:spcAft>
            </a:pPr>
            <a:r>
              <a:rPr lang="en-US" sz="1600" dirty="0" smtClean="0"/>
              <a:t>to “prohibit and punish the offering or granting, directly or indirectly, by its nationals [and residents (including businesses)], to a government official of another State, of any article of monetary value, or other benefit, such as a gift, favor, promise or advantage, in connection with any economic or commercial transaction in exchange for any act or omission in the performance of that official’s public functions”</a:t>
            </a:r>
          </a:p>
          <a:p>
            <a:pPr lvl="1" algn="just" eaLnBrk="1" hangingPunct="1">
              <a:spcBef>
                <a:spcPct val="0"/>
              </a:spcBef>
              <a:spcAft>
                <a:spcPct val="30000"/>
              </a:spcAft>
            </a:pPr>
            <a:r>
              <a:rPr lang="en-US" dirty="0" smtClean="0"/>
              <a:t>Illicit enrichment, i.e., a significant increase in the assets of an official that he cannot reasonably explain (U.S. took reservation on grounds that placing burden of proof on defendant would violate the U.S. Constitution)</a:t>
            </a:r>
          </a:p>
          <a:p>
            <a:pPr lvl="1" algn="just" eaLnBrk="1" hangingPunct="1">
              <a:spcBef>
                <a:spcPct val="0"/>
              </a:spcBef>
              <a:spcAft>
                <a:spcPct val="30000"/>
              </a:spcAft>
            </a:pPr>
            <a:r>
              <a:rPr lang="en-US" dirty="0" smtClean="0"/>
              <a:t>Fraudulent use or concealment of property derived from an act of corruption</a:t>
            </a:r>
          </a:p>
          <a:p>
            <a:pPr lvl="1" algn="just" eaLnBrk="1" hangingPunct="1">
              <a:spcBef>
                <a:spcPct val="0"/>
              </a:spcBef>
              <a:spcAft>
                <a:spcPct val="30000"/>
              </a:spcAft>
            </a:pPr>
            <a:r>
              <a:rPr lang="en-US" dirty="0" smtClean="0"/>
              <a:t>Participation in the commission, or attempted commission, of, or in any collaboration or conspiracy to commit, an act of corruption</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0"/>
          </p:nvPr>
        </p:nvSpPr>
        <p:spPr>
          <a:noFill/>
        </p:spPr>
        <p:txBody>
          <a:bodyPr/>
          <a:lstStyle/>
          <a:p>
            <a:pPr defTabSz="801688">
              <a:tabLst>
                <a:tab pos="2571750" algn="l"/>
              </a:tabLst>
            </a:pPr>
            <a:fld id="{52A37018-C815-4525-88C6-BDEEBA5881CA}" type="slidenum">
              <a:rPr lang="en-US"/>
              <a:pPr defTabSz="801688">
                <a:tabLst>
                  <a:tab pos="2571750" algn="l"/>
                </a:tabLst>
              </a:pPr>
              <a:t>22</a:t>
            </a:fld>
            <a:endParaRPr lang="en-US"/>
          </a:p>
        </p:txBody>
      </p:sp>
      <p:sp>
        <p:nvSpPr>
          <p:cNvPr id="73731" name="Rectangle 4"/>
          <p:cNvSpPr>
            <a:spLocks noGrp="1" noChangeArrowheads="1"/>
          </p:cNvSpPr>
          <p:nvPr>
            <p:ph type="title"/>
          </p:nvPr>
        </p:nvSpPr>
        <p:spPr>
          <a:xfrm>
            <a:off x="227013" y="455613"/>
            <a:ext cx="8709025" cy="714375"/>
          </a:xfrm>
        </p:spPr>
        <p:txBody>
          <a:bodyPr>
            <a:normAutofit fontScale="90000"/>
          </a:bodyPr>
          <a:lstStyle/>
          <a:p>
            <a:pPr eaLnBrk="1" hangingPunct="1"/>
            <a:r>
              <a:rPr lang="en-US" sz="2600" b="1" dirty="0" smtClean="0"/>
              <a:t>OECD Convention on Combating Bribery of Foreign Public Officials in International Business Transactions (1998)</a:t>
            </a:r>
          </a:p>
        </p:txBody>
      </p:sp>
      <p:sp>
        <p:nvSpPr>
          <p:cNvPr id="73732" name="Rectangle 5"/>
          <p:cNvSpPr>
            <a:spLocks noGrp="1" noChangeArrowheads="1"/>
          </p:cNvSpPr>
          <p:nvPr>
            <p:ph type="body" idx="1"/>
          </p:nvPr>
        </p:nvSpPr>
        <p:spPr>
          <a:xfrm>
            <a:off x="455613" y="1600200"/>
            <a:ext cx="8229600" cy="4197350"/>
          </a:xfrm>
        </p:spPr>
        <p:txBody>
          <a:bodyPr>
            <a:normAutofit fontScale="70000" lnSpcReduction="20000"/>
          </a:bodyPr>
          <a:lstStyle/>
          <a:p>
            <a:pPr marL="0" indent="0" algn="just" eaLnBrk="1" hangingPunct="1">
              <a:lnSpc>
                <a:spcPct val="95000"/>
              </a:lnSpc>
              <a:spcBef>
                <a:spcPct val="65000"/>
              </a:spcBef>
            </a:pPr>
            <a:r>
              <a:rPr lang="en-US" dirty="0" smtClean="0"/>
              <a:t>Requires each Party to criminalize:</a:t>
            </a:r>
          </a:p>
          <a:p>
            <a:pPr lvl="1" eaLnBrk="1" hangingPunct="1">
              <a:lnSpc>
                <a:spcPct val="95000"/>
              </a:lnSpc>
              <a:spcBef>
                <a:spcPct val="65000"/>
              </a:spcBef>
            </a:pPr>
            <a:r>
              <a:rPr lang="en-US" dirty="0" smtClean="0"/>
              <a:t>Bribery of foreign officials:</a:t>
            </a:r>
          </a:p>
          <a:p>
            <a:pPr lvl="2" eaLnBrk="1" hangingPunct="1">
              <a:lnSpc>
                <a:spcPct val="95000"/>
              </a:lnSpc>
              <a:spcBef>
                <a:spcPct val="65000"/>
              </a:spcBef>
              <a:buClr>
                <a:schemeClr val="tx1"/>
              </a:buClr>
              <a:buFont typeface="Wingdings" pitchFamily="2" charset="2"/>
              <a:buNone/>
            </a:pPr>
            <a:r>
              <a:rPr lang="en-US" sz="1600" dirty="0" smtClean="0"/>
              <a:t>    “to establish that it is a criminal offense . . . for any person intentionally to offer, promise or give any undue pecuniary or other advantage, whether directly or through intermediaries, to a foreign public official, for that official or for a third party, in order that the official act or refrain from acting in relation to the performance of official duties, in order to obtain or retain business or other improper advantage in the conduct of international business”</a:t>
            </a:r>
          </a:p>
          <a:p>
            <a:pPr lvl="1" eaLnBrk="1" hangingPunct="1">
              <a:lnSpc>
                <a:spcPct val="95000"/>
              </a:lnSpc>
              <a:spcBef>
                <a:spcPct val="65000"/>
              </a:spcBef>
            </a:pPr>
            <a:r>
              <a:rPr lang="en-US" dirty="0" smtClean="0"/>
              <a:t>Complicity, including incitement, aiding and abetting or authorization of an act of bribery of a foreign public official</a:t>
            </a:r>
          </a:p>
          <a:p>
            <a:pPr lvl="1" eaLnBrk="1" hangingPunct="1">
              <a:lnSpc>
                <a:spcPct val="95000"/>
              </a:lnSpc>
              <a:spcBef>
                <a:spcPct val="65000"/>
              </a:spcBef>
            </a:pPr>
            <a:r>
              <a:rPr lang="en-US" dirty="0" smtClean="0"/>
              <a:t>Attempt and conspiracy, if they are crimes with respect to domestic bribery</a:t>
            </a:r>
          </a:p>
          <a:p>
            <a:pPr marL="0" indent="0" eaLnBrk="1" hangingPunct="1">
              <a:lnSpc>
                <a:spcPct val="95000"/>
              </a:lnSpc>
              <a:spcBef>
                <a:spcPct val="65000"/>
              </a:spcBef>
            </a:pPr>
            <a:r>
              <a:rPr lang="en-US" dirty="0" smtClean="0"/>
              <a:t>Also requires each Party to:</a:t>
            </a:r>
          </a:p>
          <a:p>
            <a:pPr lvl="1" eaLnBrk="1" hangingPunct="1">
              <a:lnSpc>
                <a:spcPct val="95000"/>
              </a:lnSpc>
              <a:spcBef>
                <a:spcPct val="65000"/>
              </a:spcBef>
            </a:pPr>
            <a:r>
              <a:rPr lang="en-US" dirty="0" smtClean="0"/>
              <a:t>make bribery of a foreign official a predicate offense for money laundering if it is a predicate offense with respect to domestic bribery</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0"/>
          </p:nvPr>
        </p:nvSpPr>
        <p:spPr>
          <a:noFill/>
        </p:spPr>
        <p:txBody>
          <a:bodyPr/>
          <a:lstStyle/>
          <a:p>
            <a:pPr defTabSz="801688">
              <a:tabLst>
                <a:tab pos="2571750" algn="l"/>
              </a:tabLst>
            </a:pPr>
            <a:fld id="{C2B063DD-6FF8-4CC8-8878-37C4F59445DB}" type="slidenum">
              <a:rPr lang="en-US"/>
              <a:pPr defTabSz="801688">
                <a:tabLst>
                  <a:tab pos="2571750" algn="l"/>
                </a:tabLst>
              </a:pPr>
              <a:t>23</a:t>
            </a:fld>
            <a:endParaRPr lang="en-US"/>
          </a:p>
        </p:txBody>
      </p:sp>
      <p:sp>
        <p:nvSpPr>
          <p:cNvPr id="76803" name="Rectangle 4"/>
          <p:cNvSpPr>
            <a:spLocks noGrp="1" noChangeArrowheads="1"/>
          </p:cNvSpPr>
          <p:nvPr>
            <p:ph type="title"/>
          </p:nvPr>
        </p:nvSpPr>
        <p:spPr>
          <a:xfrm>
            <a:off x="227013" y="455613"/>
            <a:ext cx="8709025" cy="768350"/>
          </a:xfrm>
        </p:spPr>
        <p:txBody>
          <a:bodyPr>
            <a:normAutofit fontScale="90000"/>
          </a:bodyPr>
          <a:lstStyle/>
          <a:p>
            <a:pPr eaLnBrk="1" hangingPunct="1"/>
            <a:r>
              <a:rPr lang="en-US" b="1" dirty="0" smtClean="0"/>
              <a:t>Council of Europe Criminal Law Convention on Corruption (2002)</a:t>
            </a:r>
          </a:p>
        </p:txBody>
      </p:sp>
      <p:sp>
        <p:nvSpPr>
          <p:cNvPr id="76804" name="Rectangle 5"/>
          <p:cNvSpPr>
            <a:spLocks noGrp="1" noChangeArrowheads="1"/>
          </p:cNvSpPr>
          <p:nvPr>
            <p:ph type="body" idx="1"/>
          </p:nvPr>
        </p:nvSpPr>
        <p:spPr>
          <a:xfrm>
            <a:off x="455613" y="1600200"/>
            <a:ext cx="8229600" cy="4464050"/>
          </a:xfrm>
        </p:spPr>
        <p:txBody>
          <a:bodyPr>
            <a:normAutofit fontScale="85000" lnSpcReduction="20000"/>
          </a:bodyPr>
          <a:lstStyle/>
          <a:p>
            <a:pPr marL="0" indent="0" algn="just" eaLnBrk="1" hangingPunct="1">
              <a:lnSpc>
                <a:spcPct val="100000"/>
              </a:lnSpc>
              <a:spcBef>
                <a:spcPct val="25000"/>
              </a:spcBef>
              <a:spcAft>
                <a:spcPct val="25000"/>
              </a:spcAft>
            </a:pPr>
            <a:r>
              <a:rPr lang="en-US" sz="1400" dirty="0" smtClean="0"/>
              <a:t>Requires each Party to criminalize:</a:t>
            </a:r>
          </a:p>
          <a:p>
            <a:pPr lvl="1" algn="just" eaLnBrk="1" hangingPunct="1">
              <a:lnSpc>
                <a:spcPct val="100000"/>
              </a:lnSpc>
              <a:spcBef>
                <a:spcPct val="25000"/>
              </a:spcBef>
              <a:spcAft>
                <a:spcPct val="25000"/>
              </a:spcAft>
            </a:pPr>
            <a:r>
              <a:rPr lang="en-US" sz="1400" dirty="0" smtClean="0"/>
              <a:t>Bribery of, and receipt of bribes by, national officials</a:t>
            </a:r>
          </a:p>
          <a:p>
            <a:pPr lvl="1" algn="just" eaLnBrk="1" hangingPunct="1">
              <a:lnSpc>
                <a:spcPct val="100000"/>
              </a:lnSpc>
              <a:spcBef>
                <a:spcPct val="25000"/>
              </a:spcBef>
              <a:spcAft>
                <a:spcPct val="25000"/>
              </a:spcAft>
            </a:pPr>
            <a:r>
              <a:rPr lang="en-US" sz="1400" dirty="0" smtClean="0"/>
              <a:t>Bribery of, and receipt of bribes by, foreign public officials</a:t>
            </a:r>
          </a:p>
          <a:p>
            <a:pPr lvl="2" algn="just" eaLnBrk="1" hangingPunct="1">
              <a:lnSpc>
                <a:spcPct val="100000"/>
              </a:lnSpc>
              <a:spcBef>
                <a:spcPct val="25000"/>
              </a:spcBef>
              <a:spcAft>
                <a:spcPct val="25000"/>
              </a:spcAft>
              <a:buFont typeface="Wingdings" pitchFamily="2" charset="2"/>
              <a:buNone/>
            </a:pPr>
            <a:r>
              <a:rPr lang="en-US" dirty="0" smtClean="0"/>
              <a:t>    To prohibit, “when committed intentionally, the promising, offering or giving by any person, directly or indirectly, of any undue advantage to any [foreign public official], for himself or herself or for anyone else, for him or her to act or refrain from acting in the exercise of his or her functions,” and the request or receipt by any foreign public official of such an advantage, or the acceptance of such an offer or promise</a:t>
            </a:r>
          </a:p>
          <a:p>
            <a:pPr lvl="1" algn="just" eaLnBrk="1" hangingPunct="1">
              <a:lnSpc>
                <a:spcPct val="100000"/>
              </a:lnSpc>
              <a:spcBef>
                <a:spcPct val="25000"/>
              </a:spcBef>
              <a:spcAft>
                <a:spcPct val="25000"/>
              </a:spcAft>
            </a:pPr>
            <a:r>
              <a:rPr lang="en-US" sz="1400" u="sng" dirty="0" smtClean="0"/>
              <a:t>Bribery in the private sector, both active (gift) and passive (receipt)</a:t>
            </a:r>
          </a:p>
          <a:p>
            <a:pPr lvl="2" algn="just" eaLnBrk="1" hangingPunct="1">
              <a:lnSpc>
                <a:spcPct val="100000"/>
              </a:lnSpc>
              <a:spcBef>
                <a:spcPct val="25000"/>
              </a:spcBef>
              <a:spcAft>
                <a:spcPct val="25000"/>
              </a:spcAft>
            </a:pPr>
            <a:r>
              <a:rPr lang="en-US" sz="1300" dirty="0" smtClean="0"/>
              <a:t>Trading in influence (bribes to anyone and receipt of a bribe by anyone who asserts that he is able to exert an improper influence over the decision-making of a national or foreign official)</a:t>
            </a:r>
          </a:p>
          <a:p>
            <a:pPr lvl="2" algn="just" eaLnBrk="1" hangingPunct="1">
              <a:lnSpc>
                <a:spcPct val="100000"/>
              </a:lnSpc>
              <a:spcBef>
                <a:spcPct val="25000"/>
              </a:spcBef>
              <a:spcAft>
                <a:spcPct val="25000"/>
              </a:spcAft>
            </a:pPr>
            <a:r>
              <a:rPr lang="en-US" sz="1300" dirty="0" smtClean="0"/>
              <a:t>Money-laundering of proceeds from corruption offenses</a:t>
            </a:r>
          </a:p>
          <a:p>
            <a:pPr lvl="2" algn="just" eaLnBrk="1" hangingPunct="1">
              <a:lnSpc>
                <a:spcPct val="100000"/>
              </a:lnSpc>
              <a:spcBef>
                <a:spcPct val="25000"/>
              </a:spcBef>
              <a:spcAft>
                <a:spcPct val="25000"/>
              </a:spcAft>
            </a:pPr>
            <a:r>
              <a:rPr lang="en-US" sz="1300" dirty="0" smtClean="0"/>
              <a:t>Intentional creation or use of false or incomplete records, or unlawful failure to make a record, in order to commit, conceal or disguise an act of corruption</a:t>
            </a:r>
          </a:p>
          <a:p>
            <a:pPr lvl="2" algn="just" eaLnBrk="1" hangingPunct="1">
              <a:lnSpc>
                <a:spcPct val="100000"/>
              </a:lnSpc>
              <a:spcBef>
                <a:spcPct val="25000"/>
              </a:spcBef>
              <a:spcAft>
                <a:spcPct val="25000"/>
              </a:spcAft>
            </a:pPr>
            <a:r>
              <a:rPr lang="en-US" sz="1300" dirty="0" smtClean="0"/>
              <a:t>Aiding or abetting the commission of any criminal offense established in accordance with the Convention</a:t>
            </a:r>
          </a:p>
          <a:p>
            <a:pPr marL="0" indent="0" algn="just" eaLnBrk="1" hangingPunct="1">
              <a:lnSpc>
                <a:spcPct val="100000"/>
              </a:lnSpc>
              <a:spcBef>
                <a:spcPct val="25000"/>
              </a:spcBef>
              <a:spcAft>
                <a:spcPct val="25000"/>
              </a:spcAft>
            </a:pPr>
            <a:r>
              <a:rPr lang="en-US" sz="1400" dirty="0" smtClean="0"/>
              <a:t>The Convention also requires measures to enable confiscation of the proceeds of  criminal offenses or property of equal value, and mutual legal assistance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0"/>
          </p:nvPr>
        </p:nvSpPr>
        <p:spPr>
          <a:noFill/>
        </p:spPr>
        <p:txBody>
          <a:bodyPr/>
          <a:lstStyle/>
          <a:p>
            <a:pPr defTabSz="801688">
              <a:tabLst>
                <a:tab pos="2571750" algn="l"/>
              </a:tabLst>
            </a:pPr>
            <a:fld id="{DF13D665-21E3-495F-ADFB-C903B9ED9596}" type="slidenum">
              <a:rPr lang="en-US"/>
              <a:pPr defTabSz="801688">
                <a:tabLst>
                  <a:tab pos="2571750" algn="l"/>
                </a:tabLst>
              </a:pPr>
              <a:t>24</a:t>
            </a:fld>
            <a:endParaRPr lang="en-US"/>
          </a:p>
        </p:txBody>
      </p:sp>
      <p:sp>
        <p:nvSpPr>
          <p:cNvPr id="80899" name="Rectangle 4"/>
          <p:cNvSpPr>
            <a:spLocks noGrp="1" noChangeArrowheads="1"/>
          </p:cNvSpPr>
          <p:nvPr>
            <p:ph type="title"/>
          </p:nvPr>
        </p:nvSpPr>
        <p:spPr/>
        <p:txBody>
          <a:bodyPr/>
          <a:lstStyle/>
          <a:p>
            <a:pPr eaLnBrk="1" hangingPunct="1"/>
            <a:r>
              <a:rPr lang="en-US" b="1" dirty="0" smtClean="0"/>
              <a:t>UN Convention Against Corruption</a:t>
            </a:r>
          </a:p>
        </p:txBody>
      </p:sp>
      <p:sp>
        <p:nvSpPr>
          <p:cNvPr id="80900" name="Rectangle 5"/>
          <p:cNvSpPr>
            <a:spLocks noGrp="1" noChangeArrowheads="1"/>
          </p:cNvSpPr>
          <p:nvPr>
            <p:ph type="body" idx="1"/>
          </p:nvPr>
        </p:nvSpPr>
        <p:spPr>
          <a:xfrm>
            <a:off x="455613" y="1600200"/>
            <a:ext cx="8229600" cy="4319588"/>
          </a:xfrm>
        </p:spPr>
        <p:txBody>
          <a:bodyPr>
            <a:normAutofit fontScale="62500" lnSpcReduction="20000"/>
          </a:bodyPr>
          <a:lstStyle/>
          <a:p>
            <a:pPr marL="0" indent="0" algn="just" eaLnBrk="1" hangingPunct="1">
              <a:lnSpc>
                <a:spcPct val="80000"/>
              </a:lnSpc>
              <a:spcBef>
                <a:spcPct val="15000"/>
              </a:spcBef>
              <a:spcAft>
                <a:spcPct val="20000"/>
              </a:spcAft>
            </a:pPr>
            <a:r>
              <a:rPr lang="en-US" dirty="0" smtClean="0"/>
              <a:t>Some provisions required; some urged for consideration</a:t>
            </a:r>
          </a:p>
          <a:p>
            <a:pPr marL="0" indent="0" algn="just" eaLnBrk="1" hangingPunct="1">
              <a:lnSpc>
                <a:spcPct val="80000"/>
              </a:lnSpc>
              <a:spcBef>
                <a:spcPct val="15000"/>
              </a:spcBef>
              <a:spcAft>
                <a:spcPct val="20000"/>
              </a:spcAft>
            </a:pPr>
            <a:r>
              <a:rPr lang="en-US" dirty="0" smtClean="0"/>
              <a:t>Requires each Party to criminalize:</a:t>
            </a:r>
          </a:p>
          <a:p>
            <a:pPr lvl="1" algn="just" eaLnBrk="1" hangingPunct="1">
              <a:lnSpc>
                <a:spcPct val="80000"/>
              </a:lnSpc>
              <a:spcBef>
                <a:spcPct val="15000"/>
              </a:spcBef>
              <a:spcAft>
                <a:spcPct val="20000"/>
              </a:spcAft>
            </a:pPr>
            <a:r>
              <a:rPr lang="en-US" dirty="0" smtClean="0"/>
              <a:t>Bribery of, and receipt of bribes by, national officials</a:t>
            </a:r>
          </a:p>
          <a:p>
            <a:pPr lvl="1" algn="just" eaLnBrk="1" hangingPunct="1">
              <a:lnSpc>
                <a:spcPct val="80000"/>
              </a:lnSpc>
              <a:spcBef>
                <a:spcPct val="15000"/>
              </a:spcBef>
              <a:spcAft>
                <a:spcPct val="20000"/>
              </a:spcAft>
            </a:pPr>
            <a:r>
              <a:rPr lang="en-US" dirty="0" smtClean="0"/>
              <a:t>Bribery of foreign public officials</a:t>
            </a:r>
          </a:p>
          <a:p>
            <a:pPr lvl="2" algn="just" eaLnBrk="1" hangingPunct="1">
              <a:lnSpc>
                <a:spcPct val="80000"/>
              </a:lnSpc>
              <a:spcBef>
                <a:spcPct val="15000"/>
              </a:spcBef>
              <a:spcAft>
                <a:spcPct val="20000"/>
              </a:spcAft>
            </a:pPr>
            <a:r>
              <a:rPr lang="en-US" dirty="0" smtClean="0"/>
              <a:t>To prohibit, “when committed intentionally, the promise, offering or giving to a foreign public official or an official of a public international organization, directly or indirectly, of an undue advantage, for the official himself or herself or another person or entity, in order that the official act or refrain from acting in the exercise of his or her official duties, in order to obtain or retain business or other undue advantage in relation to the conduct of international business”</a:t>
            </a:r>
          </a:p>
          <a:p>
            <a:pPr lvl="1" algn="just" eaLnBrk="1" hangingPunct="1">
              <a:lnSpc>
                <a:spcPct val="80000"/>
              </a:lnSpc>
              <a:spcBef>
                <a:spcPct val="15000"/>
              </a:spcBef>
              <a:spcAft>
                <a:spcPct val="20000"/>
              </a:spcAft>
            </a:pPr>
            <a:r>
              <a:rPr lang="en-US" dirty="0" smtClean="0"/>
              <a:t>Embezzlement, misappropriation or diversion of public funds by public official</a:t>
            </a:r>
          </a:p>
          <a:p>
            <a:pPr lvl="1" algn="just" eaLnBrk="1" hangingPunct="1">
              <a:lnSpc>
                <a:spcPct val="80000"/>
              </a:lnSpc>
              <a:spcBef>
                <a:spcPct val="15000"/>
              </a:spcBef>
              <a:spcAft>
                <a:spcPct val="20000"/>
              </a:spcAft>
            </a:pPr>
            <a:r>
              <a:rPr lang="en-US" dirty="0" smtClean="0"/>
              <a:t>Conversion, transfer, disguise or use of property knowing that it is the proceeds of corruption</a:t>
            </a:r>
          </a:p>
          <a:p>
            <a:pPr lvl="1" algn="just" eaLnBrk="1" hangingPunct="1">
              <a:lnSpc>
                <a:spcPct val="80000"/>
              </a:lnSpc>
              <a:spcBef>
                <a:spcPct val="15000"/>
              </a:spcBef>
              <a:spcAft>
                <a:spcPct val="20000"/>
              </a:spcAft>
            </a:pPr>
            <a:r>
              <a:rPr lang="en-US" dirty="0" smtClean="0"/>
              <a:t>Offenses in support of corruption (obstruction of justice, money laundering, participation as accomplice, assistant or instigator)</a:t>
            </a:r>
          </a:p>
          <a:p>
            <a:pPr marL="0" indent="0" algn="just" eaLnBrk="1" hangingPunct="1">
              <a:lnSpc>
                <a:spcPct val="80000"/>
              </a:lnSpc>
              <a:spcBef>
                <a:spcPct val="15000"/>
              </a:spcBef>
              <a:spcAft>
                <a:spcPct val="20000"/>
              </a:spcAft>
            </a:pPr>
            <a:r>
              <a:rPr lang="en-US" dirty="0" smtClean="0"/>
              <a:t>Invites each Party to consider criminalizing:</a:t>
            </a:r>
          </a:p>
          <a:p>
            <a:pPr lvl="1" algn="just" eaLnBrk="1" hangingPunct="1">
              <a:lnSpc>
                <a:spcPct val="80000"/>
              </a:lnSpc>
              <a:spcBef>
                <a:spcPct val="15000"/>
              </a:spcBef>
              <a:spcAft>
                <a:spcPct val="20000"/>
              </a:spcAft>
            </a:pPr>
            <a:r>
              <a:rPr lang="en-US" dirty="0" smtClean="0"/>
              <a:t>Private sector bribery and embezzlement</a:t>
            </a:r>
          </a:p>
          <a:p>
            <a:pPr lvl="1" algn="just" eaLnBrk="1" hangingPunct="1">
              <a:lnSpc>
                <a:spcPct val="80000"/>
              </a:lnSpc>
              <a:spcBef>
                <a:spcPct val="15000"/>
              </a:spcBef>
              <a:spcAft>
                <a:spcPct val="20000"/>
              </a:spcAft>
            </a:pPr>
            <a:r>
              <a:rPr lang="en-US" dirty="0" smtClean="0"/>
              <a:t>Trading in Influence</a:t>
            </a:r>
          </a:p>
          <a:p>
            <a:pPr lvl="1" algn="just" eaLnBrk="1" hangingPunct="1">
              <a:lnSpc>
                <a:spcPct val="80000"/>
              </a:lnSpc>
              <a:spcBef>
                <a:spcPct val="15000"/>
              </a:spcBef>
              <a:spcAft>
                <a:spcPct val="20000"/>
              </a:spcAft>
            </a:pPr>
            <a:r>
              <a:rPr lang="en-US" dirty="0" smtClean="0"/>
              <a:t>Receipt of bribes by foreign public officials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p:spPr>
        <p:txBody>
          <a:bodyPr/>
          <a:lstStyle/>
          <a:p>
            <a:pPr defTabSz="801688">
              <a:tabLst>
                <a:tab pos="2571750" algn="l"/>
              </a:tabLst>
            </a:pPr>
            <a:fld id="{3C3E6EB0-603D-4E37-88B9-7C30F0C4820D}" type="slidenum">
              <a:rPr lang="en-US"/>
              <a:pPr defTabSz="801688">
                <a:tabLst>
                  <a:tab pos="2571750" algn="l"/>
                </a:tabLst>
              </a:pPr>
              <a:t>25</a:t>
            </a:fld>
            <a:endParaRPr lang="en-US"/>
          </a:p>
        </p:txBody>
      </p:sp>
      <p:sp>
        <p:nvSpPr>
          <p:cNvPr id="82947" name="Rectangle 4"/>
          <p:cNvSpPr>
            <a:spLocks noGrp="1" noChangeArrowheads="1"/>
          </p:cNvSpPr>
          <p:nvPr>
            <p:ph type="body" idx="1"/>
          </p:nvPr>
        </p:nvSpPr>
        <p:spPr>
          <a:xfrm>
            <a:off x="455613" y="1600200"/>
            <a:ext cx="8229600" cy="4344988"/>
          </a:xfrm>
        </p:spPr>
        <p:txBody>
          <a:bodyPr>
            <a:normAutofit fontScale="55000" lnSpcReduction="20000"/>
          </a:bodyPr>
          <a:lstStyle/>
          <a:p>
            <a:pPr marL="0" indent="0" algn="just" eaLnBrk="1" hangingPunct="1">
              <a:spcBef>
                <a:spcPct val="70000"/>
              </a:spcBef>
            </a:pPr>
            <a:r>
              <a:rPr lang="en-US" dirty="0" smtClean="0"/>
              <a:t>Entered into force August 5, 2006</a:t>
            </a:r>
          </a:p>
          <a:p>
            <a:pPr marL="0" indent="0" algn="just" eaLnBrk="1" hangingPunct="1">
              <a:spcBef>
                <a:spcPct val="70000"/>
              </a:spcBef>
            </a:pPr>
            <a:r>
              <a:rPr lang="en-US" dirty="0" smtClean="0"/>
              <a:t>Requires parties to, among other things:</a:t>
            </a:r>
          </a:p>
          <a:p>
            <a:pPr lvl="1" algn="just" eaLnBrk="1" hangingPunct="1">
              <a:spcBef>
                <a:spcPct val="70000"/>
              </a:spcBef>
            </a:pPr>
            <a:r>
              <a:rPr lang="en-US" dirty="0" smtClean="0"/>
              <a:t>Adopt legislative and other measures that are required to establish as offences [the solicitation or acceptance, directly or indirectly, by a public official or any other person, or any goods of monetary value, or other benefit, such as a gift, </a:t>
            </a:r>
            <a:r>
              <a:rPr lang="en-US" dirty="0" err="1" smtClean="0"/>
              <a:t>favour</a:t>
            </a:r>
            <a:r>
              <a:rPr lang="en-US" dirty="0" smtClean="0"/>
              <a:t>, promise or advantage for himself or herself or for another person or entity, in exchange for any act or omission in the performance of his or her public functions]…</a:t>
            </a:r>
          </a:p>
          <a:p>
            <a:pPr lvl="1" algn="just" eaLnBrk="1" hangingPunct="1">
              <a:spcBef>
                <a:spcPct val="70000"/>
              </a:spcBef>
            </a:pPr>
            <a:r>
              <a:rPr lang="en-US" dirty="0" smtClean="0"/>
              <a:t>Adopt legislative and other measures to prevent and combat acts of corruption and related offences committed in and by agents of the private sector</a:t>
            </a:r>
          </a:p>
          <a:p>
            <a:pPr lvl="1" algn="just" eaLnBrk="1" hangingPunct="1">
              <a:spcBef>
                <a:spcPct val="70000"/>
              </a:spcBef>
            </a:pPr>
            <a:r>
              <a:rPr lang="en-US" dirty="0" smtClean="0"/>
              <a:t>Establish mechanisms to encourage participation by the private sector in the fight against unfair competition, respect of the tender procedures and property rights</a:t>
            </a:r>
          </a:p>
          <a:p>
            <a:pPr lvl="1" algn="just" eaLnBrk="1" hangingPunct="1">
              <a:spcBef>
                <a:spcPct val="70000"/>
              </a:spcBef>
            </a:pPr>
            <a:r>
              <a:rPr lang="en-US" dirty="0" smtClean="0"/>
              <a:t>Adopt such other measures as may be necessary to prevent companies from paying bribes to win tenders</a:t>
            </a:r>
          </a:p>
        </p:txBody>
      </p:sp>
      <p:sp>
        <p:nvSpPr>
          <p:cNvPr id="82948" name="Rectangle 5"/>
          <p:cNvSpPr>
            <a:spLocks noGrp="1" noChangeArrowheads="1"/>
          </p:cNvSpPr>
          <p:nvPr>
            <p:ph type="title"/>
          </p:nvPr>
        </p:nvSpPr>
        <p:spPr>
          <a:xfrm>
            <a:off x="227013" y="455613"/>
            <a:ext cx="8709025" cy="768350"/>
          </a:xfrm>
        </p:spPr>
        <p:txBody>
          <a:bodyPr>
            <a:normAutofit fontScale="90000"/>
          </a:bodyPr>
          <a:lstStyle/>
          <a:p>
            <a:pPr eaLnBrk="1" hangingPunct="1"/>
            <a:r>
              <a:rPr lang="en-US" b="1" dirty="0" smtClean="0"/>
              <a:t>African Union Convention on Preventing and Combating Corruption</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p:spPr>
        <p:txBody>
          <a:bodyPr/>
          <a:lstStyle/>
          <a:p>
            <a:pPr defTabSz="801688">
              <a:tabLst>
                <a:tab pos="2571750" algn="l"/>
              </a:tabLst>
            </a:pPr>
            <a:fld id="{3C3E6EB0-603D-4E37-88B9-7C30F0C4820D}" type="slidenum">
              <a:rPr lang="en-US"/>
              <a:pPr defTabSz="801688">
                <a:tabLst>
                  <a:tab pos="2571750" algn="l"/>
                </a:tabLst>
              </a:pPr>
              <a:t>26</a:t>
            </a:fld>
            <a:endParaRPr lang="en-US"/>
          </a:p>
        </p:txBody>
      </p:sp>
      <p:sp>
        <p:nvSpPr>
          <p:cNvPr id="82947" name="Rectangle 4"/>
          <p:cNvSpPr>
            <a:spLocks noGrp="1" noChangeArrowheads="1"/>
          </p:cNvSpPr>
          <p:nvPr>
            <p:ph type="body" idx="1"/>
          </p:nvPr>
        </p:nvSpPr>
        <p:spPr>
          <a:xfrm>
            <a:off x="455613" y="1600200"/>
            <a:ext cx="8229600" cy="4344988"/>
          </a:xfrm>
        </p:spPr>
        <p:txBody>
          <a:bodyPr>
            <a:normAutofit/>
          </a:bodyPr>
          <a:lstStyle/>
          <a:p>
            <a:pPr marL="0" indent="0" algn="just">
              <a:spcBef>
                <a:spcPct val="70000"/>
              </a:spcBef>
            </a:pPr>
            <a:r>
              <a:rPr lang="en-US" dirty="0" smtClean="0"/>
              <a:t> Public information (see the following slide for the links)</a:t>
            </a:r>
          </a:p>
          <a:p>
            <a:pPr marL="0" indent="0" algn="just">
              <a:spcBef>
                <a:spcPct val="70000"/>
              </a:spcBef>
            </a:pPr>
            <a:r>
              <a:rPr lang="en-US" dirty="0" smtClean="0"/>
              <a:t> Legal co-operation</a:t>
            </a:r>
          </a:p>
          <a:p>
            <a:pPr marL="0" indent="0" algn="just">
              <a:spcBef>
                <a:spcPct val="70000"/>
              </a:spcBef>
            </a:pPr>
            <a:r>
              <a:rPr lang="en-US" dirty="0" smtClean="0"/>
              <a:t> Exchange of information – tactical</a:t>
            </a:r>
          </a:p>
        </p:txBody>
      </p:sp>
      <p:sp>
        <p:nvSpPr>
          <p:cNvPr id="82948" name="Rectangle 5"/>
          <p:cNvSpPr>
            <a:spLocks noGrp="1" noChangeArrowheads="1"/>
          </p:cNvSpPr>
          <p:nvPr>
            <p:ph type="title"/>
          </p:nvPr>
        </p:nvSpPr>
        <p:spPr>
          <a:xfrm>
            <a:off x="35496" y="455613"/>
            <a:ext cx="8916987" cy="768350"/>
          </a:xfrm>
        </p:spPr>
        <p:txBody>
          <a:bodyPr>
            <a:normAutofit fontScale="90000"/>
          </a:bodyPr>
          <a:lstStyle/>
          <a:p>
            <a:pPr eaLnBrk="1" hangingPunct="1"/>
            <a:r>
              <a:rPr lang="en-US" b="1" dirty="0" smtClean="0"/>
              <a:t>How can I leverage from this knowledge?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p:spPr>
        <p:txBody>
          <a:bodyPr/>
          <a:lstStyle/>
          <a:p>
            <a:pPr defTabSz="801688">
              <a:tabLst>
                <a:tab pos="2571750" algn="l"/>
              </a:tabLst>
            </a:pPr>
            <a:fld id="{59ECC38C-273E-4255-85D0-1F37B18289B7}" type="slidenum">
              <a:rPr lang="en-US"/>
              <a:pPr defTabSz="801688">
                <a:tabLst>
                  <a:tab pos="2571750" algn="l"/>
                </a:tabLst>
              </a:pPr>
              <a:t>27</a:t>
            </a:fld>
            <a:endParaRPr lang="en-US"/>
          </a:p>
        </p:txBody>
      </p:sp>
      <p:sp>
        <p:nvSpPr>
          <p:cNvPr id="84995" name="Rectangle 4"/>
          <p:cNvSpPr>
            <a:spLocks noGrp="1" noChangeArrowheads="1"/>
          </p:cNvSpPr>
          <p:nvPr>
            <p:ph type="title"/>
          </p:nvPr>
        </p:nvSpPr>
        <p:spPr/>
        <p:txBody>
          <a:bodyPr>
            <a:normAutofit fontScale="90000"/>
          </a:bodyPr>
          <a:lstStyle/>
          <a:p>
            <a:pPr eaLnBrk="1" hangingPunct="1"/>
            <a:r>
              <a:rPr lang="en-US" b="1" dirty="0" smtClean="0"/>
              <a:t>Next steps – Some Useful Websites</a:t>
            </a:r>
          </a:p>
        </p:txBody>
      </p:sp>
      <p:sp>
        <p:nvSpPr>
          <p:cNvPr id="84996" name="Rectangle 5"/>
          <p:cNvSpPr>
            <a:spLocks noGrp="1" noChangeArrowheads="1"/>
          </p:cNvSpPr>
          <p:nvPr>
            <p:ph type="body" idx="1"/>
          </p:nvPr>
        </p:nvSpPr>
        <p:spPr>
          <a:xfrm>
            <a:off x="455613" y="1600200"/>
            <a:ext cx="8229600" cy="4137025"/>
          </a:xfrm>
        </p:spPr>
        <p:txBody>
          <a:bodyPr/>
          <a:lstStyle/>
          <a:p>
            <a:pPr marL="0" indent="0" eaLnBrk="1" hangingPunct="1">
              <a:lnSpc>
                <a:spcPct val="90000"/>
              </a:lnSpc>
              <a:spcBef>
                <a:spcPct val="85000"/>
              </a:spcBef>
              <a:buNone/>
            </a:pPr>
            <a:endParaRPr lang="en-US" sz="1400" b="1" dirty="0" smtClean="0"/>
          </a:p>
          <a:p>
            <a:pPr marL="0" indent="0" eaLnBrk="1" hangingPunct="1">
              <a:lnSpc>
                <a:spcPct val="90000"/>
              </a:lnSpc>
              <a:spcBef>
                <a:spcPct val="85000"/>
              </a:spcBef>
            </a:pPr>
            <a:r>
              <a:rPr lang="en-US" sz="1400" b="1" dirty="0" smtClean="0"/>
              <a:t>Department of Justice: </a:t>
            </a:r>
            <a:r>
              <a:rPr lang="en-US" sz="1400" b="1" dirty="0" smtClean="0">
                <a:hlinkClick r:id="rId2"/>
              </a:rPr>
              <a:t>www.usdoj.gov/criminal/fraud/fcpa/</a:t>
            </a:r>
            <a:r>
              <a:rPr lang="en-US" sz="1400" b="1" dirty="0" smtClean="0"/>
              <a:t> </a:t>
            </a:r>
          </a:p>
          <a:p>
            <a:pPr marL="0" indent="0" eaLnBrk="1" hangingPunct="1">
              <a:lnSpc>
                <a:spcPct val="90000"/>
              </a:lnSpc>
              <a:spcBef>
                <a:spcPct val="85000"/>
              </a:spcBef>
            </a:pPr>
            <a:r>
              <a:rPr lang="en-US" sz="1400" b="1" dirty="0" smtClean="0"/>
              <a:t>Department of State: </a:t>
            </a:r>
            <a:r>
              <a:rPr lang="en-US" sz="1400" b="1" dirty="0" smtClean="0">
                <a:hlinkClick r:id="rId3"/>
              </a:rPr>
              <a:t>www.state.gov/e/eb/cba/gc/</a:t>
            </a:r>
            <a:r>
              <a:rPr lang="en-US" sz="1400" b="1" dirty="0" smtClean="0"/>
              <a:t> </a:t>
            </a:r>
          </a:p>
          <a:p>
            <a:pPr marL="0" indent="0" eaLnBrk="1" hangingPunct="1">
              <a:lnSpc>
                <a:spcPct val="90000"/>
              </a:lnSpc>
              <a:spcBef>
                <a:spcPct val="85000"/>
              </a:spcBef>
            </a:pPr>
            <a:r>
              <a:rPr lang="en-US" sz="1400" b="1" dirty="0" smtClean="0"/>
              <a:t>Organization of American States (OAS): </a:t>
            </a:r>
            <a:r>
              <a:rPr lang="en-US" sz="1400" b="1" dirty="0" smtClean="0">
                <a:hlinkClick r:id="rId4"/>
              </a:rPr>
              <a:t>www.oas.org</a:t>
            </a:r>
            <a:r>
              <a:rPr lang="en-US" sz="1400" b="1" dirty="0" smtClean="0"/>
              <a:t> </a:t>
            </a:r>
          </a:p>
          <a:p>
            <a:pPr marL="0" indent="0" eaLnBrk="1" hangingPunct="1">
              <a:lnSpc>
                <a:spcPct val="90000"/>
              </a:lnSpc>
              <a:spcBef>
                <a:spcPct val="85000"/>
              </a:spcBef>
            </a:pPr>
            <a:r>
              <a:rPr lang="en-US" sz="1400" b="1" dirty="0" smtClean="0"/>
              <a:t>Organization for Economic Cooperation and Development (OECD): </a:t>
            </a:r>
            <a:r>
              <a:rPr lang="en-US" sz="1400" b="1" dirty="0" smtClean="0">
                <a:hlinkClick r:id="rId5"/>
              </a:rPr>
              <a:t>www.oecd.org</a:t>
            </a:r>
            <a:r>
              <a:rPr lang="en-US" sz="1400" b="1" dirty="0" smtClean="0"/>
              <a:t>  (click on by topic &gt; governance fighting corruption &gt; OECD convention/texts)</a:t>
            </a:r>
          </a:p>
          <a:p>
            <a:pPr marL="0" indent="0" eaLnBrk="1" hangingPunct="1">
              <a:lnSpc>
                <a:spcPct val="90000"/>
              </a:lnSpc>
              <a:spcBef>
                <a:spcPct val="85000"/>
              </a:spcBef>
            </a:pPr>
            <a:r>
              <a:rPr lang="en-US" sz="1400" b="1" dirty="0" smtClean="0"/>
              <a:t>Council of Europe: </a:t>
            </a:r>
            <a:r>
              <a:rPr lang="en-US" sz="1400" b="1" dirty="0" smtClean="0">
                <a:hlinkClick r:id="rId6"/>
              </a:rPr>
              <a:t>http://conventions.coe.int</a:t>
            </a:r>
            <a:r>
              <a:rPr lang="en-US" sz="1400" b="1" dirty="0" smtClean="0"/>
              <a:t> (click on search treaties &gt; search by CETS) (Criminal Law Convention is CETS 173, Civil Law is CETS 174)</a:t>
            </a:r>
          </a:p>
          <a:p>
            <a:pPr marL="0" indent="0" eaLnBrk="1" hangingPunct="1">
              <a:lnSpc>
                <a:spcPct val="90000"/>
              </a:lnSpc>
              <a:spcBef>
                <a:spcPct val="85000"/>
              </a:spcBef>
            </a:pPr>
            <a:r>
              <a:rPr lang="en-US" sz="1400" b="1" dirty="0" smtClean="0"/>
              <a:t>UN Convention Against Corruption: </a:t>
            </a:r>
            <a:r>
              <a:rPr lang="en-US" sz="1400" b="1" dirty="0" smtClean="0">
                <a:hlinkClick r:id="rId7"/>
              </a:rPr>
              <a:t>www.unodc.org/unodc/en/treaties/CAC/index.html</a:t>
            </a:r>
            <a:endParaRPr lang="en-US" sz="1400" b="1" dirty="0" smtClean="0"/>
          </a:p>
          <a:p>
            <a:pPr marL="0" indent="0" eaLnBrk="1" hangingPunct="1">
              <a:lnSpc>
                <a:spcPct val="90000"/>
              </a:lnSpc>
              <a:spcBef>
                <a:spcPct val="85000"/>
              </a:spcBef>
            </a:pPr>
            <a:r>
              <a:rPr lang="en-US" sz="1400" b="1" dirty="0" smtClean="0"/>
              <a:t>Transparency International: </a:t>
            </a:r>
            <a:r>
              <a:rPr lang="en-US" sz="1400" b="1" dirty="0" smtClean="0">
                <a:hlinkClick r:id="rId8"/>
              </a:rPr>
              <a:t>www.transparency.org</a:t>
            </a:r>
            <a:r>
              <a:rPr lang="en-US" sz="1400" b="1" dirty="0" smtClean="0"/>
              <a:t> </a:t>
            </a:r>
            <a:br>
              <a:rPr lang="en-US" sz="1400" b="1" dirty="0" smtClean="0"/>
            </a:br>
            <a:r>
              <a:rPr lang="en-US" sz="1400" b="1" u="sng" dirty="0" smtClean="0"/>
              <a:t>2008 CPI Index</a:t>
            </a:r>
            <a:r>
              <a:rPr lang="en-US" sz="1400" b="1" dirty="0" smtClean="0"/>
              <a:t>: </a:t>
            </a:r>
            <a:r>
              <a:rPr lang="en-US" sz="1400" b="1" dirty="0" smtClean="0">
                <a:hlinkClick r:id="rId9"/>
              </a:rPr>
              <a:t>www.transparency.org/news_room/in_focus/2008/cpi2008/cpi_2008_table</a:t>
            </a:r>
            <a:endParaRPr lang="en-US" sz="1400" b="1" dirty="0" smtClean="0"/>
          </a:p>
          <a:p>
            <a:pPr marL="0" indent="0" eaLnBrk="1" hangingPunct="1">
              <a:lnSpc>
                <a:spcPct val="90000"/>
              </a:lnSpc>
              <a:spcBef>
                <a:spcPct val="85000"/>
              </a:spcBef>
            </a:pPr>
            <a:r>
              <a:rPr lang="en-US" sz="1400" b="1" dirty="0" smtClean="0"/>
              <a:t>African Union Organization: </a:t>
            </a:r>
            <a:r>
              <a:rPr lang="en-US" sz="1400" b="1" dirty="0" smtClean="0">
                <a:hlinkClick r:id="rId10"/>
              </a:rPr>
              <a:t>www.africa-union.org/root/au/index.htm</a:t>
            </a:r>
            <a:r>
              <a:rPr lang="en-US" sz="1400" b="1" dirty="0" smtClean="0"/>
              <a:t> (click on documents &gt; treaties, conventions &amp; protocols &gt; </a:t>
            </a:r>
            <a:r>
              <a:rPr lang="en-US" sz="1400" b="1" dirty="0" err="1" smtClean="0"/>
              <a:t>african</a:t>
            </a:r>
            <a:r>
              <a:rPr lang="en-US" sz="1400" b="1" dirty="0" smtClean="0"/>
              <a:t> union convention on preventing and combating corruption</a:t>
            </a:r>
            <a:endParaRPr lang="en-US" sz="14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p:spPr>
        <p:txBody>
          <a:bodyPr/>
          <a:lstStyle/>
          <a:p>
            <a:pPr defTabSz="801688">
              <a:tabLst>
                <a:tab pos="2571750" algn="l"/>
              </a:tabLst>
            </a:pPr>
            <a:fld id="{59ECC38C-273E-4255-85D0-1F37B18289B7}" type="slidenum">
              <a:rPr lang="en-US"/>
              <a:pPr defTabSz="801688">
                <a:tabLst>
                  <a:tab pos="2571750" algn="l"/>
                </a:tabLst>
              </a:pPr>
              <a:t>28</a:t>
            </a:fld>
            <a:endParaRPr lang="en-US"/>
          </a:p>
        </p:txBody>
      </p:sp>
      <p:sp>
        <p:nvSpPr>
          <p:cNvPr id="84996" name="Rectangle 5"/>
          <p:cNvSpPr>
            <a:spLocks noGrp="1" noChangeArrowheads="1"/>
          </p:cNvSpPr>
          <p:nvPr>
            <p:ph type="body" idx="1"/>
          </p:nvPr>
        </p:nvSpPr>
        <p:spPr>
          <a:xfrm>
            <a:off x="455613" y="1600200"/>
            <a:ext cx="8229600" cy="4137025"/>
          </a:xfrm>
        </p:spPr>
        <p:txBody>
          <a:bodyPr>
            <a:normAutofit/>
          </a:bodyPr>
          <a:lstStyle/>
          <a:p>
            <a:pPr marL="0" indent="0" algn="ctr" eaLnBrk="1" hangingPunct="1">
              <a:lnSpc>
                <a:spcPct val="90000"/>
              </a:lnSpc>
              <a:spcBef>
                <a:spcPct val="85000"/>
              </a:spcBef>
              <a:buNone/>
            </a:pPr>
            <a:r>
              <a:rPr lang="en-US" sz="4600" b="1" dirty="0" smtClean="0"/>
              <a:t>Thank-you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p:spPr>
        <p:txBody>
          <a:bodyPr>
            <a:normAutofit fontScale="90000"/>
          </a:bodyPr>
          <a:lstStyle/>
          <a:p>
            <a:r>
              <a:rPr lang="en-US" b="1" dirty="0" smtClean="0"/>
              <a:t>Examples of such disclosures related to India</a:t>
            </a:r>
            <a:endParaRPr lang="en-IN" b="1" dirty="0"/>
          </a:p>
        </p:txBody>
      </p:sp>
      <p:sp>
        <p:nvSpPr>
          <p:cNvPr id="5" name="Content Placeholder 4"/>
          <p:cNvSpPr>
            <a:spLocks noGrp="1"/>
          </p:cNvSpPr>
          <p:nvPr>
            <p:ph idx="1"/>
          </p:nvPr>
        </p:nvSpPr>
        <p:spPr/>
        <p:txBody>
          <a:bodyPr>
            <a:normAutofit fontScale="55000" lnSpcReduction="20000"/>
          </a:bodyPr>
          <a:lstStyle/>
          <a:p>
            <a:pPr algn="just">
              <a:buNone/>
            </a:pPr>
            <a:r>
              <a:rPr lang="en-US" dirty="0" smtClean="0"/>
              <a:t>Excerpt from </a:t>
            </a:r>
            <a:r>
              <a:rPr lang="en-US" dirty="0" err="1" smtClean="0"/>
              <a:t>Walmart’s</a:t>
            </a:r>
            <a:r>
              <a:rPr lang="en-US" dirty="0" smtClean="0"/>
              <a:t> disclosure under 10K before SEC</a:t>
            </a:r>
            <a:endParaRPr lang="en-IN" dirty="0" smtClean="0"/>
          </a:p>
          <a:p>
            <a:pPr algn="just"/>
            <a:r>
              <a:rPr lang="en-IN" dirty="0" smtClean="0"/>
              <a:t>The </a:t>
            </a:r>
            <a:r>
              <a:rPr lang="en-IN" dirty="0"/>
              <a:t>Audit Committee of our Board of Directors, which is composed solely of independent directors, is conducting an internal investigation into, among other things, alleged violations of the Foreign Corrupt Practices Act ("FCPA") and other alleged crimes or misconduct in connection with certain of our foreign subsidiaries, including Wal-Mart de México, S.A.B. de C.V., or </a:t>
            </a:r>
            <a:r>
              <a:rPr lang="en-IN" dirty="0" err="1"/>
              <a:t>Walmex</a:t>
            </a:r>
            <a:r>
              <a:rPr lang="en-IN" dirty="0"/>
              <a:t>, and whether we appropriately handled prior allegations of such violations and/or misconduct. We are also conducting a voluntary global review of our policies, practices and internal controls for FCPA compliance and strengthening our global anti-corruption compliance programs. Since the implementation of the global review and enhanced anti-corruption compliance programs, the Audit Committee and we have identified or been made aware of additional allegations regarding potential violations of the FCPA. Inquiries or investigations regarding allegations of potential FCPA violations have been commenced in a number of foreign markets in which we operate, including, but not limited to, </a:t>
            </a:r>
            <a:r>
              <a:rPr lang="en-IN" b="1" dirty="0"/>
              <a:t>Brazil, China and India</a:t>
            </a:r>
            <a:r>
              <a:rPr lang="en-IN" dirty="0"/>
              <a:t>. In November 2011, we voluntarily disclosed our investigative activity to the U.S. Department of Justice (the "DOJ") and the SEC, and we have been informed by the DOJ and the SEC that we are the subject of their respective investigations into possible violations of the FCPA.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Excerpts from disclosures made by </a:t>
            </a:r>
            <a:r>
              <a:rPr lang="en-US" b="1" dirty="0" err="1" smtClean="0"/>
              <a:t>Mondelez</a:t>
            </a:r>
            <a:r>
              <a:rPr lang="en-US" b="1" dirty="0" smtClean="0"/>
              <a:t> (Cadbury) in its filings</a:t>
            </a:r>
            <a:endParaRPr lang="en-IN" b="1" dirty="0"/>
          </a:p>
        </p:txBody>
      </p:sp>
      <p:sp>
        <p:nvSpPr>
          <p:cNvPr id="5" name="Content Placeholder 4"/>
          <p:cNvSpPr>
            <a:spLocks noGrp="1"/>
          </p:cNvSpPr>
          <p:nvPr>
            <p:ph idx="1"/>
          </p:nvPr>
        </p:nvSpPr>
        <p:spPr/>
        <p:txBody>
          <a:bodyPr>
            <a:normAutofit fontScale="55000" lnSpcReduction="20000"/>
          </a:bodyPr>
          <a:lstStyle/>
          <a:p>
            <a:pPr algn="just"/>
            <a:r>
              <a:rPr lang="en-IN" dirty="0"/>
              <a:t>A compliant and ethical corporate culture, which includes adhering to laws and industry regulations in the United States and abroad, is integral to our success. To this end, after we acquired Cadbury in February 2010 we began reviewing and adjusting, as needed, Cadbury’s operations in light of U.S. and international standards as well as Kraft Foods’ policies and practices. We initially focused on such high priority areas as food safety, the Foreign Corrupt Practices Act (“FCPA”) and antitrust. Based upon Cadbury’s pre-acquisition policies and compliance programs and our post-acquisition reviews, our preliminary findings indicated that Cadbury’s overall state of compliance was sound. Nonetheless, through our reviews, we determined that in certain jurisdictions, including India, there appeared to be facts and circumstances warranting further investigation. We have undertaken these investigations, which are ongoing.</a:t>
            </a:r>
          </a:p>
          <a:p>
            <a:pPr algn="just"/>
            <a:r>
              <a:rPr lang="en-IN" dirty="0"/>
              <a:t>On February 1, 2011, we received a subpoena from the SEC. The subpoena, issued in connection with an investigation under the FCPA, primarily relates to a Cadbury facility in India that we acquired in the Cadbury acquisition and primarily requests information regarding dealings with Indian governmental agencies and officials to obtain approvals related to the operation of that facility. We are cooperating with the U.S. government in its investigation of these matters.</a:t>
            </a:r>
          </a:p>
          <a:p>
            <a:pPr algn="just"/>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Example from multilateral organizations</a:t>
            </a:r>
            <a:endParaRPr lang="en-IN" b="1" dirty="0"/>
          </a:p>
        </p:txBody>
      </p:sp>
      <p:sp>
        <p:nvSpPr>
          <p:cNvPr id="5" name="Content Placeholder 4"/>
          <p:cNvSpPr>
            <a:spLocks noGrp="1"/>
          </p:cNvSpPr>
          <p:nvPr>
            <p:ph idx="1"/>
          </p:nvPr>
        </p:nvSpPr>
        <p:spPr/>
        <p:txBody>
          <a:bodyPr>
            <a:normAutofit fontScale="62500" lnSpcReduction="20000"/>
          </a:bodyPr>
          <a:lstStyle/>
          <a:p>
            <a:pPr algn="just">
              <a:buNone/>
            </a:pPr>
            <a:r>
              <a:rPr lang="en-US" dirty="0" smtClean="0"/>
              <a:t>…..</a:t>
            </a:r>
            <a:r>
              <a:rPr lang="en-IN" dirty="0" smtClean="0"/>
              <a:t> WASHINGTON: The World Bank has debarred Consulting Engineering Services (India) for five years on charges of fraud and corruption in an NH project in India.</a:t>
            </a:r>
          </a:p>
          <a:p>
            <a:pPr algn="just">
              <a:buNone/>
            </a:pPr>
            <a:r>
              <a:rPr lang="en-IN" dirty="0" smtClean="0"/>
              <a:t>	The decision follows a World Bank investigation and review of poorly performing road construction </a:t>
            </a:r>
            <a:r>
              <a:rPr lang="en-IN" dirty="0" smtClean="0"/>
              <a:t>contracts under </a:t>
            </a:r>
            <a:r>
              <a:rPr lang="en-IN" dirty="0" smtClean="0"/>
              <a:t>the bank-financed project, for which CES was the supervision consultant, the bank said in a statement on Friday.</a:t>
            </a:r>
          </a:p>
          <a:p>
            <a:pPr algn="just">
              <a:buNone/>
            </a:pPr>
            <a:r>
              <a:rPr lang="en-IN" dirty="0" smtClean="0"/>
              <a:t>	Consulting Engineering Services (CES) will not qualify for any contract financed by the World Bank Group during the five-year debarment, which came into effect on Friday.</a:t>
            </a:r>
          </a:p>
          <a:p>
            <a:pPr algn="just">
              <a:buNone/>
            </a:pPr>
            <a:r>
              <a:rPr lang="en-IN" dirty="0" smtClean="0"/>
              <a:t>	“The debarment is part of a Negotiated Resolution Agreement between the World Bank and CES that addresses misconduct that occurred under CES’s former ownership and former management. The settlement resolves an investigation into allegations that CES defrauded the Highway Project and received bribes from construction contractors on the Project,” the statement said.</a:t>
            </a:r>
          </a:p>
          <a:p>
            <a:pPr algn="just"/>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548680"/>
            <a:ext cx="8229600" cy="1828800"/>
          </a:xfrm>
        </p:spPr>
        <p:txBody>
          <a:bodyPr>
            <a:normAutofit fontScale="90000"/>
          </a:bodyPr>
          <a:lstStyle/>
          <a:p>
            <a:r>
              <a:rPr lang="en-US" b="1" dirty="0" smtClean="0"/>
              <a:t>What are the key global anti-corruption legislations that I should be concerned with?</a:t>
            </a:r>
          </a:p>
        </p:txBody>
      </p:sp>
      <p:sp>
        <p:nvSpPr>
          <p:cNvPr id="5" name="Content Placeholder 4"/>
          <p:cNvSpPr>
            <a:spLocks noGrp="1"/>
          </p:cNvSpPr>
          <p:nvPr>
            <p:ph idx="1"/>
          </p:nvPr>
        </p:nvSpPr>
        <p:spPr>
          <a:xfrm>
            <a:off x="457200" y="2708920"/>
            <a:ext cx="8229600" cy="3383280"/>
          </a:xfrm>
        </p:spPr>
        <p:txBody>
          <a:bodyPr/>
          <a:lstStyle/>
          <a:p>
            <a:r>
              <a:rPr lang="en-US" dirty="0" smtClean="0"/>
              <a:t>US – Foreign Corrupt Practices Act</a:t>
            </a:r>
          </a:p>
          <a:p>
            <a:r>
              <a:rPr lang="en-US" dirty="0" smtClean="0"/>
              <a:t>UK – Bribery Act</a:t>
            </a:r>
          </a:p>
          <a:p>
            <a:r>
              <a:rPr lang="en-US" dirty="0" smtClean="0"/>
              <a:t>The World Bank Integrity Vice Presidency</a:t>
            </a:r>
          </a:p>
          <a:p>
            <a:r>
              <a:rPr lang="en-US" dirty="0" smtClean="0"/>
              <a:t>Canada - </a:t>
            </a:r>
            <a:r>
              <a:rPr lang="en-IN" dirty="0" smtClean="0"/>
              <a:t>Corruption of Foreign Public Officials Act (CFPOA)</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62F9A0FC-7237-4907-B8E2-B8F123A40031}" type="slidenum">
              <a:rPr lang="en-US"/>
              <a:pPr/>
              <a:t>7</a:t>
            </a:fld>
            <a:endParaRPr lang="en-US">
              <a:latin typeface="Trebuchet MS" pitchFamily="34" charset="0"/>
            </a:endParaRPr>
          </a:p>
        </p:txBody>
      </p:sp>
      <p:sp>
        <p:nvSpPr>
          <p:cNvPr id="13314" name="Rectangle 2"/>
          <p:cNvSpPr>
            <a:spLocks noGrp="1" noChangeArrowheads="1"/>
          </p:cNvSpPr>
          <p:nvPr>
            <p:ph type="title"/>
          </p:nvPr>
        </p:nvSpPr>
        <p:spPr>
          <a:xfrm>
            <a:off x="539750" y="487363"/>
            <a:ext cx="8208714" cy="1005840"/>
          </a:xfrm>
        </p:spPr>
        <p:txBody>
          <a:bodyPr>
            <a:normAutofit fontScale="90000"/>
          </a:bodyPr>
          <a:lstStyle/>
          <a:p>
            <a:pPr eaLnBrk="1" hangingPunct="1"/>
            <a:r>
              <a:rPr lang="en-US" b="1" dirty="0" smtClean="0"/>
              <a:t>International Enforcement Activity by Industry</a:t>
            </a:r>
          </a:p>
        </p:txBody>
      </p:sp>
      <p:pic>
        <p:nvPicPr>
          <p:cNvPr id="488453"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412776"/>
            <a:ext cx="9144000" cy="46693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3316" name="Rectangle 3"/>
          <p:cNvSpPr>
            <a:spLocks noGrp="1" noChangeArrowheads="1"/>
          </p:cNvSpPr>
          <p:nvPr>
            <p:ph type="body" sz="half" idx="1"/>
          </p:nvPr>
        </p:nvSpPr>
        <p:spPr>
          <a:xfrm>
            <a:off x="684213" y="6092825"/>
            <a:ext cx="6981825" cy="548640"/>
          </a:xfrm>
        </p:spPr>
        <p:txBody>
          <a:bodyPr>
            <a:normAutofit/>
          </a:bodyPr>
          <a:lstStyle/>
          <a:p>
            <a:pPr eaLnBrk="1" hangingPunct="1">
              <a:spcBef>
                <a:spcPct val="0"/>
              </a:spcBef>
              <a:spcAft>
                <a:spcPct val="50000"/>
              </a:spcAft>
              <a:buFont typeface="Times" charset="0"/>
              <a:buNone/>
            </a:pPr>
            <a:r>
              <a:rPr lang="en-GB" sz="800" dirty="0" smtClean="0"/>
              <a:t>* Source: TRACE </a:t>
            </a:r>
            <a:r>
              <a:rPr lang="en-GB" sz="800" i="1" dirty="0" smtClean="0"/>
              <a:t>Global Enforcement Report 2011</a:t>
            </a:r>
            <a:r>
              <a:rPr lang="en-GB" sz="800" dirty="0" smtClean="0"/>
              <a:t> </a:t>
            </a:r>
          </a:p>
          <a:p>
            <a:pPr eaLnBrk="1" hangingPunct="1">
              <a:spcBef>
                <a:spcPct val="0"/>
              </a:spcBef>
              <a:spcAft>
                <a:spcPct val="50000"/>
              </a:spcAft>
              <a:buFont typeface="Times" charset="0"/>
              <a:buNone/>
            </a:pPr>
            <a:r>
              <a:rPr lang="en-GB" sz="800" dirty="0" smtClean="0"/>
              <a:t>   https://secure.traceinternational.org/Knowledge/TRACE_Publications.html</a:t>
            </a:r>
            <a:endParaRPr lang="en-US" sz="800" dirty="0" smtClean="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2B25988F-9CCF-45EB-90A1-300516885584}" type="slidenum">
              <a:rPr lang="en-US"/>
              <a:pPr/>
              <a:t>8</a:t>
            </a:fld>
            <a:endParaRPr lang="en-US">
              <a:latin typeface="Trebuchet MS" pitchFamily="34" charset="0"/>
            </a:endParaRPr>
          </a:p>
        </p:txBody>
      </p:sp>
      <p:sp>
        <p:nvSpPr>
          <p:cNvPr id="33794" name="Rectangle 4"/>
          <p:cNvSpPr>
            <a:spLocks noGrp="1" noChangeArrowheads="1"/>
          </p:cNvSpPr>
          <p:nvPr>
            <p:ph type="title"/>
          </p:nvPr>
        </p:nvSpPr>
        <p:spPr/>
        <p:txBody>
          <a:bodyPr>
            <a:normAutofit fontScale="90000"/>
          </a:bodyPr>
          <a:lstStyle/>
          <a:p>
            <a:pPr eaLnBrk="1" hangingPunct="1"/>
            <a:r>
              <a:rPr lang="en-GB" b="1" dirty="0" smtClean="0"/>
              <a:t>UK Bribery Act 2010</a:t>
            </a:r>
            <a:r>
              <a:rPr lang="en-GB" dirty="0" smtClean="0"/>
              <a:t/>
            </a:r>
            <a:br>
              <a:rPr lang="en-GB" dirty="0" smtClean="0"/>
            </a:br>
            <a:endParaRPr lang="en-US" dirty="0" smtClean="0"/>
          </a:p>
        </p:txBody>
      </p:sp>
      <p:sp>
        <p:nvSpPr>
          <p:cNvPr id="33795" name="Rectangle 5"/>
          <p:cNvSpPr>
            <a:spLocks noGrp="1" noChangeArrowheads="1"/>
          </p:cNvSpPr>
          <p:nvPr>
            <p:ph type="body" idx="1"/>
          </p:nvPr>
        </p:nvSpPr>
        <p:spPr>
          <a:xfrm>
            <a:off x="539750" y="1341438"/>
            <a:ext cx="8064500" cy="5120640"/>
          </a:xfrm>
        </p:spPr>
        <p:txBody>
          <a:bodyPr>
            <a:normAutofit fontScale="92500" lnSpcReduction="10000"/>
          </a:bodyPr>
          <a:lstStyle/>
          <a:p>
            <a:pPr algn="just" eaLnBrk="1" hangingPunct="1"/>
            <a:r>
              <a:rPr lang="en-GB" dirty="0" smtClean="0"/>
              <a:t>Entered into force July 1, 2011</a:t>
            </a:r>
          </a:p>
          <a:p>
            <a:pPr algn="just" eaLnBrk="1" hangingPunct="1"/>
            <a:r>
              <a:rPr lang="en-GB" dirty="0" smtClean="0"/>
              <a:t>Ministry of Justice/SFO issued Joint Prosecution Guidelines</a:t>
            </a:r>
          </a:p>
          <a:p>
            <a:pPr algn="just" eaLnBrk="1" hangingPunct="1"/>
            <a:r>
              <a:rPr lang="en-GB" dirty="0" smtClean="0"/>
              <a:t>Applies to persons incorporated in the UK or carrying on a business in the UK</a:t>
            </a:r>
          </a:p>
          <a:p>
            <a:pPr algn="just" eaLnBrk="1" hangingPunct="1"/>
            <a:r>
              <a:rPr lang="en-GB" dirty="0" smtClean="0"/>
              <a:t>Four Offenses:</a:t>
            </a:r>
          </a:p>
          <a:p>
            <a:pPr lvl="2" algn="just" eaLnBrk="1" hangingPunct="1"/>
            <a:r>
              <a:rPr lang="en-GB" dirty="0" smtClean="0"/>
              <a:t>Offering, promising or giving of a bribe (active bribery)</a:t>
            </a:r>
          </a:p>
          <a:p>
            <a:pPr lvl="2" algn="just" eaLnBrk="1" hangingPunct="1"/>
            <a:r>
              <a:rPr lang="en-GB" dirty="0" smtClean="0"/>
              <a:t>Requesting, agreeing to receive or accepting a bribe (passive bribery)</a:t>
            </a:r>
          </a:p>
          <a:p>
            <a:pPr lvl="2" algn="just" eaLnBrk="1" hangingPunct="1"/>
            <a:r>
              <a:rPr lang="en-GB" dirty="0" smtClean="0"/>
              <a:t>Bribing a foreign public official</a:t>
            </a:r>
          </a:p>
          <a:p>
            <a:pPr lvl="2" algn="just" eaLnBrk="1" hangingPunct="1"/>
            <a:r>
              <a:rPr lang="en-GB" dirty="0" smtClean="0"/>
              <a:t>Corporate failure to prevent bribery, subject to </a:t>
            </a:r>
            <a:r>
              <a:rPr lang="en-GB" altLang="en-US" dirty="0" smtClean="0"/>
              <a:t>“</a:t>
            </a:r>
            <a:r>
              <a:rPr lang="en-GB" dirty="0" smtClean="0"/>
              <a:t>Adequate Procedures</a:t>
            </a:r>
            <a:r>
              <a:rPr lang="en-GB" altLang="en-US" dirty="0" smtClean="0"/>
              <a:t>”</a:t>
            </a:r>
            <a:r>
              <a:rPr lang="en-GB" dirty="0" smtClean="0"/>
              <a:t> </a:t>
            </a:r>
            <a:r>
              <a:rPr lang="en-GB" dirty="0" err="1" smtClean="0"/>
              <a:t>defense</a:t>
            </a:r>
            <a:endParaRPr lang="en-GB"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pPr defTabSz="801688">
              <a:tabLst>
                <a:tab pos="2571750" algn="l"/>
              </a:tabLst>
            </a:pPr>
            <a:fld id="{41152A11-5203-4032-A64F-0FF26C11AD33}" type="slidenum">
              <a:rPr lang="en-US"/>
              <a:pPr defTabSz="801688">
                <a:tabLst>
                  <a:tab pos="2571750" algn="l"/>
                </a:tabLst>
              </a:pPr>
              <a:t>9</a:t>
            </a:fld>
            <a:endParaRPr lang="en-US"/>
          </a:p>
        </p:txBody>
      </p:sp>
      <p:sp>
        <p:nvSpPr>
          <p:cNvPr id="8195" name="Rectangle 3"/>
          <p:cNvSpPr>
            <a:spLocks noGrp="1" noChangeArrowheads="1"/>
          </p:cNvSpPr>
          <p:nvPr>
            <p:ph type="body" idx="1"/>
          </p:nvPr>
        </p:nvSpPr>
        <p:spPr>
          <a:xfrm>
            <a:off x="457200" y="1600200"/>
            <a:ext cx="8229600" cy="4663440"/>
          </a:xfrm>
        </p:spPr>
        <p:txBody>
          <a:bodyPr>
            <a:normAutofit fontScale="92500" lnSpcReduction="20000"/>
          </a:bodyPr>
          <a:lstStyle/>
          <a:p>
            <a:pPr marL="0" indent="0" algn="just" eaLnBrk="1" hangingPunct="1"/>
            <a:endParaRPr lang="en-US" dirty="0" smtClean="0"/>
          </a:p>
          <a:p>
            <a:pPr marL="0" indent="0" algn="just" eaLnBrk="1" hangingPunct="1"/>
            <a:endParaRPr lang="en-US" dirty="0" smtClean="0"/>
          </a:p>
          <a:p>
            <a:pPr marL="0" indent="0" algn="just" eaLnBrk="1" hangingPunct="1"/>
            <a:endParaRPr lang="en-US" dirty="0" smtClean="0"/>
          </a:p>
          <a:p>
            <a:pPr marL="0" indent="0" algn="just" eaLnBrk="1" hangingPunct="1"/>
            <a:endParaRPr lang="en-US" dirty="0" smtClean="0"/>
          </a:p>
          <a:p>
            <a:pPr marL="0" indent="0" algn="just" eaLnBrk="1" hangingPunct="1"/>
            <a:endParaRPr lang="en-US" dirty="0" smtClean="0"/>
          </a:p>
          <a:p>
            <a:pPr marL="0" indent="0" algn="just" eaLnBrk="1" hangingPunct="1"/>
            <a:endParaRPr lang="en-US" dirty="0" smtClean="0"/>
          </a:p>
          <a:p>
            <a:pPr marL="0" indent="0" algn="just" eaLnBrk="1" hangingPunct="1"/>
            <a:endParaRPr lang="en-US" dirty="0" smtClean="0"/>
          </a:p>
          <a:p>
            <a:pPr lvl="1" algn="just" eaLnBrk="1" hangingPunct="1"/>
            <a:r>
              <a:rPr lang="en-US" dirty="0" smtClean="0"/>
              <a:t>U.S. law governing conduct of U.S. nationals and U.S. companies – as well as foreign companies listed on U.S. exchanges – and sometimes their subsidiaries and employees, </a:t>
            </a:r>
            <a:r>
              <a:rPr lang="en-US" i="1" u="sng" dirty="0" smtClean="0"/>
              <a:t>outside</a:t>
            </a:r>
            <a:r>
              <a:rPr lang="en-US" dirty="0" smtClean="0"/>
              <a:t> the U.S.</a:t>
            </a:r>
          </a:p>
          <a:p>
            <a:pPr marL="0" indent="0" algn="just" eaLnBrk="1" hangingPunct="1"/>
            <a:endParaRPr lang="en-US" dirty="0" smtClean="0"/>
          </a:p>
        </p:txBody>
      </p:sp>
      <p:sp>
        <p:nvSpPr>
          <p:cNvPr id="8196" name="Text Box 4"/>
          <p:cNvSpPr txBox="1">
            <a:spLocks noChangeArrowheads="1"/>
          </p:cNvSpPr>
          <p:nvPr/>
        </p:nvSpPr>
        <p:spPr bwMode="auto">
          <a:xfrm>
            <a:off x="8458200" y="6324600"/>
            <a:ext cx="457200" cy="304800"/>
          </a:xfrm>
          <a:prstGeom prst="rect">
            <a:avLst/>
          </a:prstGeom>
          <a:noFill/>
          <a:ln w="12700" cap="sq">
            <a:noFill/>
            <a:miter lim="800000"/>
            <a:headEnd type="none" w="sm" len="sm"/>
            <a:tailEnd type="none" w="sm" len="sm"/>
          </a:ln>
        </p:spPr>
        <p:txBody>
          <a:bodyPr>
            <a:spAutoFit/>
          </a:bodyPr>
          <a:lstStyle/>
          <a:p>
            <a:pPr algn="ctr">
              <a:spcBef>
                <a:spcPct val="50000"/>
              </a:spcBef>
            </a:pPr>
            <a:endParaRPr lang="en-US" sz="1400">
              <a:solidFill>
                <a:srgbClr val="FFFFFF"/>
              </a:solidFill>
              <a:latin typeface="Times New Roman" pitchFamily="18" charset="0"/>
            </a:endParaRPr>
          </a:p>
        </p:txBody>
      </p:sp>
      <p:pic>
        <p:nvPicPr>
          <p:cNvPr id="8197" name="Picture 5" descr="uncle_sam_watching_world_lg_clr"/>
          <p:cNvPicPr>
            <a:picLocks noChangeAspect="1" noChangeArrowheads="1" noCrop="1"/>
          </p:cNvPicPr>
          <p:nvPr/>
        </p:nvPicPr>
        <p:blipFill>
          <a:blip r:embed="rId3" cstate="print"/>
          <a:srcRect/>
          <a:stretch>
            <a:fillRect/>
          </a:stretch>
        </p:blipFill>
        <p:spPr bwMode="auto">
          <a:xfrm>
            <a:off x="3929063" y="2001838"/>
            <a:ext cx="1238250" cy="2322512"/>
          </a:xfrm>
          <a:prstGeom prst="rect">
            <a:avLst/>
          </a:prstGeom>
          <a:noFill/>
          <a:ln w="9525">
            <a:noFill/>
            <a:miter lim="800000"/>
            <a:headEnd/>
            <a:tailEnd/>
          </a:ln>
        </p:spPr>
      </p:pic>
      <p:sp>
        <p:nvSpPr>
          <p:cNvPr id="8198" name="Rectangle 6"/>
          <p:cNvSpPr>
            <a:spLocks noGrp="1" noChangeArrowheads="1"/>
          </p:cNvSpPr>
          <p:nvPr>
            <p:ph type="title"/>
          </p:nvPr>
        </p:nvSpPr>
        <p:spPr>
          <a:noFill/>
        </p:spPr>
        <p:txBody>
          <a:bodyPr>
            <a:normAutofit fontScale="90000"/>
          </a:bodyPr>
          <a:lstStyle/>
          <a:p>
            <a:pPr eaLnBrk="1" hangingPunct="1"/>
            <a:r>
              <a:rPr lang="en-US" b="1" dirty="0" smtClean="0"/>
              <a:t>What is the </a:t>
            </a:r>
            <a:r>
              <a:rPr lang="en-US" b="1" dirty="0" smtClean="0"/>
              <a:t>FCPA :  </a:t>
            </a:r>
            <a:r>
              <a:rPr lang="en-US" b="1" dirty="0" smtClean="0"/>
              <a:t>The Long Arms of Uncle Sam</a:t>
            </a:r>
          </a:p>
        </p:txBody>
      </p:sp>
    </p:spTree>
  </p:cSld>
  <p:clrMapOvr>
    <a:masterClrMapping/>
  </p:clrMapOvr>
  <p:transition advTm="672"/>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2632</Words>
  <Application>Microsoft Office PowerPoint</Application>
  <PresentationFormat>On-screen Show (4:3)</PresentationFormat>
  <Paragraphs>212</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Leveraging Global  Legislations in Conducting      Effective Trials </vt:lpstr>
      <vt:lpstr>Agenda</vt:lpstr>
      <vt:lpstr>Examples of such disclosures related to India</vt:lpstr>
      <vt:lpstr>Excerpts from disclosures made by Mondelez (Cadbury) in its filings</vt:lpstr>
      <vt:lpstr>Example from multilateral organizations</vt:lpstr>
      <vt:lpstr>What are the key global anti-corruption legislations that I should be concerned with?</vt:lpstr>
      <vt:lpstr>International Enforcement Activity by Industry</vt:lpstr>
      <vt:lpstr>UK Bribery Act 2010 </vt:lpstr>
      <vt:lpstr>What is the FCPA :  The Long Arms of Uncle Sam</vt:lpstr>
      <vt:lpstr>Two Significant Features</vt:lpstr>
      <vt:lpstr>What are the risks of non-compliance with the FCPA?</vt:lpstr>
      <vt:lpstr>Slide 12</vt:lpstr>
      <vt:lpstr>What Do the FCPA Anti-Bribery Provisions Prohibit?</vt:lpstr>
      <vt:lpstr>THE ANTI-BRIBERY PROVISIONS:  SPECIFIC ELEMENTS</vt:lpstr>
      <vt:lpstr>COVERED PERSON: To whom does the FCPA apply?</vt:lpstr>
      <vt:lpstr>COVERED PERSON: To whom does the FCPA apply?</vt:lpstr>
      <vt:lpstr>COVERED PERSON: To whom does the FCPA apply?</vt:lpstr>
      <vt:lpstr>Instrumentalities of Interstate Commerce</vt:lpstr>
      <vt:lpstr>Key Differences between UK Bribery Act 2010 and the FCPA include :</vt:lpstr>
      <vt:lpstr>International Conventions</vt:lpstr>
      <vt:lpstr>Inter-American (“OAS”) Convention Against Corruption (1997)</vt:lpstr>
      <vt:lpstr>OECD Convention on Combating Bribery of Foreign Public Officials in International Business Transactions (1998)</vt:lpstr>
      <vt:lpstr>Council of Europe Criminal Law Convention on Corruption (2002)</vt:lpstr>
      <vt:lpstr>UN Convention Against Corruption</vt:lpstr>
      <vt:lpstr>African Union Convention on Preventing and Combating Corruption</vt:lpstr>
      <vt:lpstr>How can I leverage from this knowledge?</vt:lpstr>
      <vt:lpstr>Next steps – Some Useful Websites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11650</dc:creator>
  <cp:lastModifiedBy>11359</cp:lastModifiedBy>
  <cp:revision>15</cp:revision>
  <dcterms:created xsi:type="dcterms:W3CDTF">2016-03-21T11:13:51Z</dcterms:created>
  <dcterms:modified xsi:type="dcterms:W3CDTF">2016-03-22T11:47:33Z</dcterms:modified>
</cp:coreProperties>
</file>